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  <p:sldMasterId id="2147483828" r:id="rId3"/>
  </p:sldMasterIdLst>
  <p:sldIdLst>
    <p:sldId id="256" r:id="rId4"/>
    <p:sldId id="280" r:id="rId5"/>
    <p:sldId id="300" r:id="rId6"/>
    <p:sldId id="260" r:id="rId7"/>
    <p:sldId id="261" r:id="rId8"/>
    <p:sldId id="262" r:id="rId9"/>
    <p:sldId id="270" r:id="rId10"/>
    <p:sldId id="276" r:id="rId11"/>
    <p:sldId id="286" r:id="rId12"/>
    <p:sldId id="274" r:id="rId13"/>
    <p:sldId id="275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281" r:id="rId25"/>
    <p:sldId id="282" r:id="rId26"/>
    <p:sldId id="283" r:id="rId27"/>
    <p:sldId id="284" r:id="rId28"/>
    <p:sldId id="288" r:id="rId29"/>
    <p:sldId id="289" r:id="rId30"/>
    <p:sldId id="278" r:id="rId3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7" name="Téglalap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8" name="Dátum hely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12" name="Dia számának hely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Téglalap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1" name="Téglalap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D4E10-700F-498C-92DC-6E872D768DA0}" type="datetimeFigureOut">
              <a:rPr lang="hu-HU" smtClean="0"/>
              <a:pPr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FCEE4-137E-4123-B194-B9C8CA129E7F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067944" y="4038600"/>
            <a:ext cx="4771256" cy="1828800"/>
          </a:xfrm>
        </p:spPr>
        <p:txBody>
          <a:bodyPr>
            <a:normAutofit fontScale="90000"/>
          </a:bodyPr>
          <a:lstStyle/>
          <a:p>
            <a:pPr algn="r"/>
            <a:r>
              <a:rPr lang="hu-HU" sz="6000" b="1" dirty="0" smtClean="0"/>
              <a:t>ÉRTÉK, VAGY ESZKÖZ? </a:t>
            </a:r>
            <a:endParaRPr lang="hu-HU" sz="60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27584" y="548680"/>
            <a:ext cx="7406640" cy="2376264"/>
          </a:xfrm>
        </p:spPr>
        <p:txBody>
          <a:bodyPr>
            <a:normAutofit/>
          </a:bodyPr>
          <a:lstStyle/>
          <a:p>
            <a:pPr algn="ctr"/>
            <a:r>
              <a:rPr lang="hu-HU" sz="6600" b="1" dirty="0" smtClean="0"/>
              <a:t>MIT ÉR A TÁNCOS, HA SOPRONI…?</a:t>
            </a:r>
            <a:endParaRPr lang="hu-HU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GONDOLATOK… ÉRTÉKEK…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395536" y="1469048"/>
            <a:ext cx="8370512" cy="5257800"/>
          </a:xfrm>
        </p:spPr>
        <p:txBody>
          <a:bodyPr>
            <a:normAutofit fontScale="77500" lnSpcReduction="20000"/>
          </a:bodyPr>
          <a:lstStyle/>
          <a:p>
            <a:r>
              <a:rPr lang="hu-HU" sz="2800" b="1" dirty="0" smtClean="0"/>
              <a:t>közössége(</a:t>
            </a:r>
            <a:r>
              <a:rPr lang="hu-HU" sz="2800" b="1" dirty="0" err="1" smtClean="0"/>
              <a:t>ke</a:t>
            </a:r>
            <a:r>
              <a:rPr lang="hu-HU" sz="2800" b="1" dirty="0" smtClean="0"/>
              <a:t>)t teremt</a:t>
            </a:r>
            <a:r>
              <a:rPr lang="hu-HU" sz="2800" b="1" dirty="0"/>
              <a:t>,</a:t>
            </a:r>
          </a:p>
          <a:p>
            <a:r>
              <a:rPr lang="hu-HU" sz="2800" b="1" dirty="0"/>
              <a:t>közösségi élményt ad, </a:t>
            </a:r>
          </a:p>
          <a:p>
            <a:r>
              <a:rPr lang="hu-HU" sz="2800" b="1" dirty="0"/>
              <a:t>aktivitást </a:t>
            </a:r>
            <a:r>
              <a:rPr lang="hu-HU" sz="2800" b="1" dirty="0" smtClean="0"/>
              <a:t>igényel (fizikai, szellemi, mentális – személyes és </a:t>
            </a:r>
            <a:r>
              <a:rPr lang="hu-HU" sz="2800" b="1" dirty="0"/>
              <a:t>k</a:t>
            </a:r>
            <a:r>
              <a:rPr lang="hu-HU" sz="2800" b="1" dirty="0" smtClean="0"/>
              <a:t>özösségi), feltételez</a:t>
            </a:r>
            <a:endParaRPr lang="hu-HU" sz="2800" b="1" dirty="0"/>
          </a:p>
          <a:p>
            <a:r>
              <a:rPr lang="hu-HU" sz="2800" b="1" dirty="0"/>
              <a:t>bárki aktív résztvevővé válhat,</a:t>
            </a:r>
          </a:p>
          <a:p>
            <a:r>
              <a:rPr lang="hu-HU" sz="2800" b="1" dirty="0" smtClean="0"/>
              <a:t>értékalapú</a:t>
            </a:r>
            <a:r>
              <a:rPr lang="hu-HU" sz="2800" b="1" dirty="0"/>
              <a:t>, közösségépítő, szórakoztató szabadidős tevékenység,</a:t>
            </a:r>
          </a:p>
          <a:p>
            <a:r>
              <a:rPr lang="hu-HU" sz="2800" b="1" dirty="0" smtClean="0"/>
              <a:t>hagyományos népi kultúrából </a:t>
            </a:r>
            <a:r>
              <a:rPr lang="hu-HU" sz="2800" b="1" dirty="0"/>
              <a:t>merít,</a:t>
            </a:r>
          </a:p>
          <a:p>
            <a:r>
              <a:rPr lang="hu-HU" sz="2800" b="1" dirty="0"/>
              <a:t>örökség hordozója, továbbadója, újrateremtője,</a:t>
            </a:r>
          </a:p>
          <a:p>
            <a:r>
              <a:rPr lang="hu-HU" sz="2800" b="1" dirty="0" smtClean="0"/>
              <a:t>a kulturális örökség, a hagyomány </a:t>
            </a:r>
            <a:r>
              <a:rPr lang="hu-HU" sz="2800" b="1" dirty="0"/>
              <a:t>beépül a résztvevők mindennapjaiba,</a:t>
            </a:r>
          </a:p>
          <a:p>
            <a:r>
              <a:rPr lang="hu-HU" sz="2800" b="1" dirty="0"/>
              <a:t>e</a:t>
            </a:r>
            <a:r>
              <a:rPr lang="hu-HU" sz="2800" b="1" dirty="0" smtClean="0"/>
              <a:t>gyüttműködésre nevel,</a:t>
            </a:r>
            <a:endParaRPr lang="hu-HU" sz="2800" b="1" dirty="0"/>
          </a:p>
          <a:p>
            <a:r>
              <a:rPr lang="hu-HU" sz="2800" b="1" dirty="0"/>
              <a:t>társas szórakozás, művelődési alkalom</a:t>
            </a:r>
            <a:r>
              <a:rPr lang="hu-HU" sz="2800" b="1" dirty="0" smtClean="0"/>
              <a:t>, szabadidős tevékenység,</a:t>
            </a:r>
            <a:endParaRPr lang="hu-HU" sz="2800" b="1" dirty="0"/>
          </a:p>
          <a:p>
            <a:r>
              <a:rPr lang="hu-HU" sz="2800" b="1" dirty="0" smtClean="0"/>
              <a:t>nyitott</a:t>
            </a:r>
            <a:r>
              <a:rPr lang="hu-HU" sz="2800" b="1" dirty="0"/>
              <a:t>, </a:t>
            </a:r>
          </a:p>
          <a:p>
            <a:r>
              <a:rPr lang="hu-HU" sz="2800" b="1" dirty="0" smtClean="0"/>
              <a:t>megújulásra </a:t>
            </a:r>
            <a:r>
              <a:rPr lang="hu-HU" sz="2800" b="1" dirty="0"/>
              <a:t>képes, képessé tesz,</a:t>
            </a:r>
          </a:p>
          <a:p>
            <a:r>
              <a:rPr lang="hu-HU" sz="2800" b="1" dirty="0"/>
              <a:t>progresszív.</a:t>
            </a:r>
          </a:p>
          <a:p>
            <a:endParaRPr lang="hu-HU" b="1" dirty="0" smtClean="0"/>
          </a:p>
          <a:p>
            <a:endParaRPr lang="hu-HU" dirty="0" smtClean="0"/>
          </a:p>
          <a:p>
            <a:endParaRPr lang="hu-HU" b="1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ESZKÖZÖK… ÉRTÉKEK…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 smtClean="0"/>
              <a:t>Folyamatos tevékenységek:</a:t>
            </a:r>
          </a:p>
          <a:p>
            <a:r>
              <a:rPr lang="hu-HU" dirty="0" smtClean="0"/>
              <a:t>MŰVÉSZETI </a:t>
            </a:r>
            <a:r>
              <a:rPr lang="hu-HU" dirty="0"/>
              <a:t>ISKOLAI MŰVÉSZETI </a:t>
            </a:r>
            <a:r>
              <a:rPr lang="hu-HU" dirty="0" smtClean="0"/>
              <a:t>TEVÉKENYSÉG (510 táncos, 24 csoport – 20 zenész)</a:t>
            </a:r>
            <a:endParaRPr lang="hu-HU" dirty="0"/>
          </a:p>
          <a:p>
            <a:r>
              <a:rPr lang="hu-HU" dirty="0" smtClean="0"/>
              <a:t>KÖZMŰVELŐDÉSI MŰVÉSZETI CSOPORTOK (5 tánccsoport, 3 zenekar)</a:t>
            </a:r>
          </a:p>
          <a:p>
            <a:pPr>
              <a:buNone/>
            </a:pPr>
            <a:r>
              <a:rPr lang="hu-HU" b="1" dirty="0" smtClean="0"/>
              <a:t>Programok (évente ismétlődő):</a:t>
            </a:r>
          </a:p>
          <a:p>
            <a:r>
              <a:rPr lang="hu-HU" dirty="0" smtClean="0"/>
              <a:t>SOPRONI TÁNCFÓRUM</a:t>
            </a:r>
          </a:p>
          <a:p>
            <a:r>
              <a:rPr lang="hu-HU" dirty="0" smtClean="0"/>
              <a:t>JURTATÁBOR</a:t>
            </a:r>
          </a:p>
          <a:p>
            <a:r>
              <a:rPr lang="hu-HU" dirty="0" smtClean="0"/>
              <a:t>FESZTIVÁL (SOPRON FOLKFEST)</a:t>
            </a:r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ESZKÖZÖK… ÉRTÉKEK…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/>
          <a:lstStyle/>
          <a:p>
            <a:r>
              <a:rPr lang="hu-HU" dirty="0" smtClean="0"/>
              <a:t>TEHETSÉGFEJLESZTŐ MŰHELY (MŰV-ÉSZ Projekt)</a:t>
            </a:r>
          </a:p>
          <a:p>
            <a:r>
              <a:rPr lang="hu-HU" dirty="0" smtClean="0"/>
              <a:t>MŰSOROK </a:t>
            </a:r>
          </a:p>
          <a:p>
            <a:r>
              <a:rPr lang="hu-HU" dirty="0" smtClean="0"/>
              <a:t>ISKOLAI PROGRAMOK</a:t>
            </a:r>
          </a:p>
          <a:p>
            <a:r>
              <a:rPr lang="hu-HU" dirty="0" smtClean="0"/>
              <a:t>UTAZÁSOK</a:t>
            </a:r>
          </a:p>
          <a:p>
            <a:r>
              <a:rPr lang="hu-HU" dirty="0" smtClean="0"/>
              <a:t>HATÁRON TÚLI KAPCSOLATOK</a:t>
            </a:r>
          </a:p>
          <a:p>
            <a:r>
              <a:rPr lang="hu-HU" dirty="0" smtClean="0"/>
              <a:t>VERSENYEK</a:t>
            </a:r>
          </a:p>
          <a:p>
            <a:r>
              <a:rPr lang="hu-HU" dirty="0" smtClean="0"/>
              <a:t>SOPRONI SZÓLÓ NÉPTÁNCVERSENY</a:t>
            </a:r>
          </a:p>
          <a:p>
            <a:r>
              <a:rPr lang="hu-HU" dirty="0" smtClean="0"/>
              <a:t>KISCSŐSZ</a:t>
            </a:r>
          </a:p>
          <a:p>
            <a:r>
              <a:rPr lang="hu-HU" dirty="0" smtClean="0"/>
              <a:t>JÁTSZÓTÉR (A SZÉLKAKAS JÁTÉKMASINÁI)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SOPRONI TÁNCFÓRUM</a:t>
            </a:r>
            <a:endParaRPr lang="hu-HU" b="1" dirty="0"/>
          </a:p>
        </p:txBody>
      </p:sp>
      <p:pic>
        <p:nvPicPr>
          <p:cNvPr id="1026" name="Picture 2" descr="G:\Sipos\Szakértői\2018\Kiscsősz-Iszkáz\03_Képek\01_Táncfórum\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403" y="1600200"/>
            <a:ext cx="3431549" cy="2447995"/>
          </a:xfrm>
          <a:prstGeom prst="rect">
            <a:avLst/>
          </a:prstGeom>
          <a:noFill/>
        </p:spPr>
      </p:pic>
      <p:pic>
        <p:nvPicPr>
          <p:cNvPr id="5" name="Kép 4" descr="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628800"/>
            <a:ext cx="3330998" cy="2376264"/>
          </a:xfrm>
          <a:prstGeom prst="rect">
            <a:avLst/>
          </a:prstGeom>
        </p:spPr>
      </p:pic>
      <p:pic>
        <p:nvPicPr>
          <p:cNvPr id="6" name="Kép 5" descr="IMG_80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9" y="4221088"/>
            <a:ext cx="3456384" cy="2306056"/>
          </a:xfrm>
          <a:prstGeom prst="rect">
            <a:avLst/>
          </a:prstGeom>
        </p:spPr>
      </p:pic>
      <p:pic>
        <p:nvPicPr>
          <p:cNvPr id="7" name="Kép 6" descr="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0141" y="4149080"/>
            <a:ext cx="3354307" cy="2392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JURTATÁBOR</a:t>
            </a:r>
            <a:endParaRPr lang="hu-HU" b="1" dirty="0"/>
          </a:p>
        </p:txBody>
      </p:sp>
      <p:pic>
        <p:nvPicPr>
          <p:cNvPr id="4" name="Tartalom helye 3" descr="IMG_449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3240360" cy="2430270"/>
          </a:xfrm>
        </p:spPr>
      </p:pic>
      <p:pic>
        <p:nvPicPr>
          <p:cNvPr id="5" name="Kép 4" descr="2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628800"/>
            <a:ext cx="3289171" cy="2466878"/>
          </a:xfrm>
          <a:prstGeom prst="rect">
            <a:avLst/>
          </a:prstGeom>
        </p:spPr>
      </p:pic>
      <p:pic>
        <p:nvPicPr>
          <p:cNvPr id="6" name="Kép 5" descr="IMG_49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220326"/>
            <a:ext cx="3240360" cy="2430270"/>
          </a:xfrm>
          <a:prstGeom prst="rect">
            <a:avLst/>
          </a:prstGeom>
        </p:spPr>
      </p:pic>
      <p:pic>
        <p:nvPicPr>
          <p:cNvPr id="8" name="Kép 7" descr="IMG_51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4203086"/>
            <a:ext cx="3323861" cy="2438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FESZTIVÁL (SOPRON FOLKFEST)</a:t>
            </a:r>
            <a:endParaRPr lang="hu-HU" b="1" dirty="0"/>
          </a:p>
        </p:txBody>
      </p:sp>
      <p:pic>
        <p:nvPicPr>
          <p:cNvPr id="4" name="Tartalom helye 3" descr="DSCF398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3169211" cy="2260848"/>
          </a:xfrm>
        </p:spPr>
      </p:pic>
      <p:pic>
        <p:nvPicPr>
          <p:cNvPr id="5" name="Kép 4" descr="DSCF41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628801"/>
            <a:ext cx="3613408" cy="2304255"/>
          </a:xfrm>
          <a:prstGeom prst="rect">
            <a:avLst/>
          </a:prstGeom>
        </p:spPr>
      </p:pic>
      <p:pic>
        <p:nvPicPr>
          <p:cNvPr id="6" name="Kép 5" descr="DSCF41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149080"/>
            <a:ext cx="3096344" cy="2423622"/>
          </a:xfrm>
          <a:prstGeom prst="rect">
            <a:avLst/>
          </a:prstGeom>
        </p:spPr>
      </p:pic>
      <p:pic>
        <p:nvPicPr>
          <p:cNvPr id="7" name="Kép 6" descr="DSCF45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4077072"/>
            <a:ext cx="3597672" cy="2474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228600"/>
            <a:ext cx="8370512" cy="990600"/>
          </a:xfrm>
        </p:spPr>
        <p:txBody>
          <a:bodyPr>
            <a:normAutofit fontScale="90000"/>
          </a:bodyPr>
          <a:lstStyle/>
          <a:p>
            <a:r>
              <a:rPr lang="hu-HU" sz="3600" b="1" dirty="0" smtClean="0"/>
              <a:t>TEHETSÉGFEJLESZTŐ MŰHELY </a:t>
            </a:r>
            <a:br>
              <a:rPr lang="hu-HU" sz="3600" b="1" dirty="0" smtClean="0"/>
            </a:br>
            <a:r>
              <a:rPr lang="hu-HU" sz="3600" b="1" dirty="0" smtClean="0"/>
              <a:t>(MŰV-ÉSZ Projekt)</a:t>
            </a:r>
            <a:endParaRPr lang="hu-HU" dirty="0"/>
          </a:p>
        </p:txBody>
      </p:sp>
      <p:pic>
        <p:nvPicPr>
          <p:cNvPr id="4" name="Tartalom helye 3" descr="DSCN116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00808"/>
            <a:ext cx="3113013" cy="2334760"/>
          </a:xfrm>
        </p:spPr>
      </p:pic>
      <p:pic>
        <p:nvPicPr>
          <p:cNvPr id="5" name="Kép 4" descr="DSCN11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660272"/>
            <a:ext cx="3206485" cy="2404864"/>
          </a:xfrm>
          <a:prstGeom prst="rect">
            <a:avLst/>
          </a:prstGeom>
        </p:spPr>
      </p:pic>
      <p:pic>
        <p:nvPicPr>
          <p:cNvPr id="6" name="Kép 5" descr="DSCN11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221088"/>
            <a:ext cx="3096344" cy="2422866"/>
          </a:xfrm>
          <a:prstGeom prst="rect">
            <a:avLst/>
          </a:prstGeom>
        </p:spPr>
      </p:pic>
      <p:pic>
        <p:nvPicPr>
          <p:cNvPr id="7" name="Kép 6" descr="P101008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221088"/>
            <a:ext cx="3240360" cy="2402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MŰSOROK</a:t>
            </a:r>
            <a:endParaRPr lang="hu-HU" b="1" dirty="0"/>
          </a:p>
        </p:txBody>
      </p:sp>
      <p:pic>
        <p:nvPicPr>
          <p:cNvPr id="4" name="Tartalom helye 3" descr="DSC_00926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3630873" cy="2404864"/>
          </a:xfrm>
        </p:spPr>
      </p:pic>
      <p:pic>
        <p:nvPicPr>
          <p:cNvPr id="5" name="Kép 4" descr="DSC_0093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628800"/>
            <a:ext cx="3810974" cy="2448272"/>
          </a:xfrm>
          <a:prstGeom prst="rect">
            <a:avLst/>
          </a:prstGeom>
        </p:spPr>
      </p:pic>
      <p:pic>
        <p:nvPicPr>
          <p:cNvPr id="6" name="Kép 5" descr="DSCF71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149080"/>
            <a:ext cx="3672408" cy="2502882"/>
          </a:xfrm>
          <a:prstGeom prst="rect">
            <a:avLst/>
          </a:prstGeom>
        </p:spPr>
      </p:pic>
      <p:pic>
        <p:nvPicPr>
          <p:cNvPr id="7" name="Kép 6" descr="du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149079"/>
            <a:ext cx="3816424" cy="2555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ISKOLAI PROGRAMOK</a:t>
            </a:r>
            <a:endParaRPr lang="hu-HU" b="1" dirty="0"/>
          </a:p>
        </p:txBody>
      </p:sp>
      <p:pic>
        <p:nvPicPr>
          <p:cNvPr id="4" name="Tartalom helye 3" descr="P10100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1" y="1628800"/>
            <a:ext cx="3384376" cy="2538282"/>
          </a:xfrm>
        </p:spPr>
      </p:pic>
      <p:pic>
        <p:nvPicPr>
          <p:cNvPr id="5" name="Kép 4" descr="P10100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628800"/>
            <a:ext cx="3563888" cy="2560814"/>
          </a:xfrm>
          <a:prstGeom prst="rect">
            <a:avLst/>
          </a:prstGeom>
        </p:spPr>
      </p:pic>
      <p:pic>
        <p:nvPicPr>
          <p:cNvPr id="7" name="Kép 6" descr="P10203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277360"/>
            <a:ext cx="3312368" cy="2430270"/>
          </a:xfrm>
          <a:prstGeom prst="rect">
            <a:avLst/>
          </a:prstGeom>
        </p:spPr>
      </p:pic>
      <p:pic>
        <p:nvPicPr>
          <p:cNvPr id="8" name="Kép 7" descr="Rimg00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4365104"/>
            <a:ext cx="3475112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UTAZÁSOK</a:t>
            </a:r>
            <a:endParaRPr lang="hu-HU" b="1" dirty="0"/>
          </a:p>
        </p:txBody>
      </p:sp>
      <p:pic>
        <p:nvPicPr>
          <p:cNvPr id="5" name="Tartalom helye 4" descr="75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3304586" cy="2357620"/>
          </a:xfrm>
        </p:spPr>
      </p:pic>
      <p:pic>
        <p:nvPicPr>
          <p:cNvPr id="6" name="Kép 5" descr="esküvő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628800"/>
            <a:ext cx="3622008" cy="2376264"/>
          </a:xfrm>
          <a:prstGeom prst="rect">
            <a:avLst/>
          </a:prstGeom>
        </p:spPr>
      </p:pic>
      <p:pic>
        <p:nvPicPr>
          <p:cNvPr id="7" name="Kép 6" descr="IMG_52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131078"/>
            <a:ext cx="3312368" cy="2592288"/>
          </a:xfrm>
          <a:prstGeom prst="rect">
            <a:avLst/>
          </a:prstGeom>
        </p:spPr>
      </p:pic>
      <p:pic>
        <p:nvPicPr>
          <p:cNvPr id="8" name="Kép 7" descr="IMG_27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149080"/>
            <a:ext cx="3611893" cy="24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 smtClean="0"/>
              <a:t>Egy vidéki, városi </a:t>
            </a:r>
            <a:r>
              <a:rPr lang="hu-HU" b="1" dirty="0" err="1" smtClean="0"/>
              <a:t>néptáncműhely</a:t>
            </a:r>
            <a:r>
              <a:rPr lang="hu-HU" b="1" dirty="0" smtClean="0"/>
              <a:t> közösségének bemutatása</a:t>
            </a:r>
            <a:endParaRPr lang="hu-HU" b="1" dirty="0"/>
          </a:p>
        </p:txBody>
      </p:sp>
      <p:pic>
        <p:nvPicPr>
          <p:cNvPr id="1026" name="Picture 2" descr="G:\Sipos\Szakértői\2015\Soproni_Krónika_Táncház\03_Képek\Pendelyes_csoportkép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72816"/>
            <a:ext cx="6327197" cy="4568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KISCSŐSZ</a:t>
            </a:r>
            <a:endParaRPr lang="hu-HU" b="1" dirty="0"/>
          </a:p>
        </p:txBody>
      </p:sp>
      <p:pic>
        <p:nvPicPr>
          <p:cNvPr id="4" name="Tartalom helye 3" descr="M129005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93209" y="1600200"/>
            <a:ext cx="3446744" cy="2188840"/>
          </a:xfrm>
        </p:spPr>
      </p:pic>
      <p:pic>
        <p:nvPicPr>
          <p:cNvPr id="5" name="Kép 4" descr="M12900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628800"/>
            <a:ext cx="3547886" cy="2160240"/>
          </a:xfrm>
          <a:prstGeom prst="rect">
            <a:avLst/>
          </a:prstGeom>
        </p:spPr>
      </p:pic>
      <p:pic>
        <p:nvPicPr>
          <p:cNvPr id="6" name="Kép 5" descr="0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933055"/>
            <a:ext cx="3456384" cy="2465711"/>
          </a:xfrm>
          <a:prstGeom prst="rect">
            <a:avLst/>
          </a:prstGeom>
        </p:spPr>
      </p:pic>
      <p:pic>
        <p:nvPicPr>
          <p:cNvPr id="7" name="Kép 6" descr="0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3954152"/>
            <a:ext cx="3553200" cy="2432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298504" cy="990600"/>
          </a:xfrm>
        </p:spPr>
        <p:txBody>
          <a:bodyPr>
            <a:normAutofit fontScale="90000"/>
          </a:bodyPr>
          <a:lstStyle/>
          <a:p>
            <a:r>
              <a:rPr lang="hu-HU" b="1" dirty="0" smtClean="0"/>
              <a:t>JÁTSZÓTÉR</a:t>
            </a:r>
            <a:r>
              <a:rPr lang="hu-HU" dirty="0" smtClean="0"/>
              <a:t> </a:t>
            </a:r>
            <a:r>
              <a:rPr lang="hu-HU" sz="4000" dirty="0" smtClean="0"/>
              <a:t>(A Szélkakas Játékmasinái)</a:t>
            </a:r>
            <a:endParaRPr lang="hu-HU" sz="4000" dirty="0"/>
          </a:p>
        </p:txBody>
      </p:sp>
      <p:pic>
        <p:nvPicPr>
          <p:cNvPr id="4" name="Tartalom helye 3" descr="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00808"/>
            <a:ext cx="3341181" cy="2383528"/>
          </a:xfrm>
        </p:spPr>
      </p:pic>
      <p:pic>
        <p:nvPicPr>
          <p:cNvPr id="5" name="Kép 4" descr="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700808"/>
            <a:ext cx="3423970" cy="2376264"/>
          </a:xfrm>
          <a:prstGeom prst="rect">
            <a:avLst/>
          </a:prstGeom>
        </p:spPr>
      </p:pic>
      <p:pic>
        <p:nvPicPr>
          <p:cNvPr id="6" name="Kép 5" descr="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221088"/>
            <a:ext cx="3384376" cy="2432040"/>
          </a:xfrm>
          <a:prstGeom prst="rect">
            <a:avLst/>
          </a:prstGeom>
        </p:spPr>
      </p:pic>
      <p:pic>
        <p:nvPicPr>
          <p:cNvPr id="7" name="Kép 6" descr="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4221088"/>
            <a:ext cx="3409184" cy="2432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PENDELYES KÖZÖSSÉG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67544" y="1581592"/>
            <a:ext cx="8424936" cy="5128304"/>
          </a:xfrm>
        </p:spPr>
        <p:txBody>
          <a:bodyPr>
            <a:normAutofit/>
          </a:bodyPr>
          <a:lstStyle/>
          <a:p>
            <a:r>
              <a:rPr lang="hu-HU" sz="2800" b="1" dirty="0" smtClean="0"/>
              <a:t>Együttműködés,</a:t>
            </a:r>
          </a:p>
          <a:p>
            <a:r>
              <a:rPr lang="hu-HU" sz="2800" b="1" dirty="0" smtClean="0"/>
              <a:t>aktivitás, </a:t>
            </a:r>
          </a:p>
          <a:p>
            <a:r>
              <a:rPr lang="hu-HU" sz="2800" b="1" dirty="0" smtClean="0"/>
              <a:t>közösségi élmény, </a:t>
            </a:r>
          </a:p>
          <a:p>
            <a:r>
              <a:rPr lang="hu-HU" sz="2800" b="1" dirty="0" smtClean="0"/>
              <a:t>közösségek teremtése, működtetése,</a:t>
            </a:r>
          </a:p>
          <a:p>
            <a:r>
              <a:rPr lang="hu-HU" sz="2800" b="1" dirty="0" smtClean="0"/>
              <a:t>értékalapú, közösségépítő, szórakoztató szabadidős tevékenység,</a:t>
            </a:r>
          </a:p>
          <a:p>
            <a:r>
              <a:rPr lang="hu-HU" sz="2800" b="1" dirty="0" smtClean="0"/>
              <a:t>NYITOTT - bárki aktív résztvevővé válhat,</a:t>
            </a:r>
          </a:p>
          <a:p>
            <a:r>
              <a:rPr lang="hu-HU" sz="2800" b="1" dirty="0" smtClean="0"/>
              <a:t>beépül a résztvevők mindennapjaiba,</a:t>
            </a:r>
          </a:p>
          <a:p>
            <a:r>
              <a:rPr lang="hu-HU" sz="2800" b="1" smtClean="0"/>
              <a:t>esélyteremtés,</a:t>
            </a:r>
            <a:endParaRPr lang="hu-HU" sz="2800" b="1" dirty="0" smtClean="0"/>
          </a:p>
          <a:p>
            <a:r>
              <a:rPr lang="hu-HU" sz="2800" b="1" dirty="0" smtClean="0"/>
              <a:t>progresszív</a:t>
            </a:r>
            <a:r>
              <a:rPr lang="hu-HU" sz="2800" b="1" dirty="0" smtClean="0"/>
              <a:t>. 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éptánc_középső_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3280" y="348392"/>
            <a:ext cx="8208912" cy="618464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 smtClean="0"/>
              <a:t>A soproni táncversenyek íze… </a:t>
            </a:r>
            <a:r>
              <a:rPr lang="hu-HU" dirty="0" smtClean="0"/>
              <a:t>(szervezői szándékok, eredmények)</a:t>
            </a:r>
            <a:endParaRPr lang="hu-HU" dirty="0"/>
          </a:p>
        </p:txBody>
      </p:sp>
      <p:pic>
        <p:nvPicPr>
          <p:cNvPr id="2050" name="Picture 2" descr="G:\Petőfi\2016_2017\AMI\Versenyek\Soproni Szóló\Nyilvánosság\IV Soproni Országos Szóló Néptáncverseny_2017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3200489" cy="4525963"/>
          </a:xfrm>
          <a:prstGeom prst="rect">
            <a:avLst/>
          </a:prstGeom>
          <a:noFill/>
        </p:spPr>
      </p:pic>
      <p:pic>
        <p:nvPicPr>
          <p:cNvPr id="2051" name="Picture 3" descr="G:\Petőfi\2014_2015\AMI\Versenyek\Szóló\orsz_szolo_neptver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644536"/>
            <a:ext cx="3024336" cy="4277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Soproni Szóló Néptáncverseny 1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568952" cy="5069160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Szóló (2005 óta), kamara tanulmányi verseny (2008)</a:t>
            </a:r>
          </a:p>
          <a:p>
            <a:r>
              <a:rPr lang="hu-HU" dirty="0" smtClean="0"/>
              <a:t>Szóló: regionális – országos…</a:t>
            </a:r>
          </a:p>
          <a:p>
            <a:r>
              <a:rPr lang="hu-HU" dirty="0" smtClean="0"/>
              <a:t>A verseny létrejöttének körülményei</a:t>
            </a:r>
          </a:p>
          <a:p>
            <a:r>
              <a:rPr lang="hu-HU" b="1" dirty="0" smtClean="0"/>
              <a:t>Közösségi akarat </a:t>
            </a:r>
            <a:r>
              <a:rPr lang="hu-HU" dirty="0" smtClean="0"/>
              <a:t>– ÖRÖKÍTŐ (Örökség régiós szervezete): a verseny létrejötte, évenkénti versenykiírás (korosztályok, kötelező és szabadon választott táncok, díjak - különdíjak, nevezési díj), zsűri tagjai (zsűri lista), értékelési szempontok</a:t>
            </a:r>
          </a:p>
          <a:p>
            <a:r>
              <a:rPr lang="hu-HU" b="1" dirty="0" smtClean="0"/>
              <a:t>Helyszín</a:t>
            </a:r>
            <a:r>
              <a:rPr lang="hu-HU" dirty="0" smtClean="0"/>
              <a:t>: GYIK (Gyermek és Ifjúsági Központ)</a:t>
            </a:r>
          </a:p>
          <a:p>
            <a:r>
              <a:rPr lang="hu-HU" b="1" dirty="0" smtClean="0"/>
              <a:t>Időpont</a:t>
            </a:r>
            <a:r>
              <a:rPr lang="hu-HU" dirty="0" smtClean="0"/>
              <a:t>: március 15-e előtti 2 nap</a:t>
            </a:r>
          </a:p>
          <a:p>
            <a:r>
              <a:rPr lang="hu-HU" b="1" dirty="0" smtClean="0"/>
              <a:t>2 napos verseny </a:t>
            </a:r>
            <a:r>
              <a:rPr lang="hu-HU" dirty="0" smtClean="0"/>
              <a:t>– nyugodt lebonyolítás</a:t>
            </a:r>
          </a:p>
          <a:p>
            <a:r>
              <a:rPr lang="hu-HU" dirty="0" smtClean="0"/>
              <a:t>3 forduló (NTP): helyi/megyei/országos</a:t>
            </a:r>
          </a:p>
          <a:p>
            <a:r>
              <a:rPr lang="hu-HU" dirty="0" smtClean="0"/>
              <a:t>150-320 versenyző – 3 korosztály (lurkó/gyermek/ifjonc) – 60/</a:t>
            </a:r>
            <a:r>
              <a:rPr lang="hu-HU" dirty="0" err="1" smtClean="0"/>
              <a:t>60</a:t>
            </a:r>
            <a:r>
              <a:rPr lang="hu-HU" dirty="0" smtClean="0"/>
              <a:t>/30 produkció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Soproni Szóló Néptáncverseny 2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79512" y="1473588"/>
            <a:ext cx="8784976" cy="5257800"/>
          </a:xfrm>
        </p:spPr>
        <p:txBody>
          <a:bodyPr>
            <a:noAutofit/>
          </a:bodyPr>
          <a:lstStyle/>
          <a:p>
            <a:r>
              <a:rPr lang="hu-HU" sz="2500" dirty="0" smtClean="0"/>
              <a:t>2016-ban 7 megye, 16 településének 20 néptáncos műhelyéből érkezett fiataljai neveztek (106 lurkó, 104 gyermek és 76 ifjonc)    </a:t>
            </a:r>
          </a:p>
          <a:p>
            <a:r>
              <a:rPr lang="hu-HU" sz="2500" b="1" dirty="0" smtClean="0"/>
              <a:t>Kísérőprogramok</a:t>
            </a:r>
            <a:r>
              <a:rPr lang="hu-HU" sz="2500" dirty="0" smtClean="0"/>
              <a:t>: kiállítás (pl. Cifra Műhely, </a:t>
            </a:r>
            <a:r>
              <a:rPr lang="hu-HU" sz="2500" dirty="0" err="1" smtClean="0"/>
              <a:t>In</a:t>
            </a:r>
            <a:r>
              <a:rPr lang="hu-HU" sz="2500" dirty="0" smtClean="0"/>
              <a:t> Memoriam </a:t>
            </a:r>
            <a:r>
              <a:rPr lang="hu-HU" sz="2500" dirty="0" err="1" smtClean="0"/>
              <a:t>Pesovár</a:t>
            </a:r>
            <a:r>
              <a:rPr lang="hu-HU" sz="2500" dirty="0" smtClean="0"/>
              <a:t> Ernő, Herr József Fotókiállítása), táncház, Boka Színház</a:t>
            </a:r>
          </a:p>
          <a:p>
            <a:r>
              <a:rPr lang="hu-HU" sz="2500" b="1" dirty="0" smtClean="0"/>
              <a:t>Zsűri összeállítása </a:t>
            </a:r>
            <a:r>
              <a:rPr lang="hu-HU" sz="2500" dirty="0" smtClean="0"/>
              <a:t>– évenként ismétlődés – a tehetségfejlesztés figyelemmel kísérése</a:t>
            </a:r>
          </a:p>
          <a:p>
            <a:r>
              <a:rPr lang="hu-HU" sz="2500" b="1" dirty="0" smtClean="0"/>
              <a:t>Értékelés</a:t>
            </a:r>
            <a:r>
              <a:rPr lang="hu-HU" sz="2500" dirty="0" smtClean="0"/>
              <a:t>: egyénre lebontott (diagnosztizáló/</a:t>
            </a:r>
            <a:r>
              <a:rPr lang="hu-HU" sz="2500" dirty="0" err="1" smtClean="0"/>
              <a:t>szummatív</a:t>
            </a:r>
            <a:r>
              <a:rPr lang="hu-HU" sz="2500" dirty="0" smtClean="0"/>
              <a:t>/adaptív)</a:t>
            </a:r>
          </a:p>
          <a:p>
            <a:r>
              <a:rPr lang="hu-HU" sz="2500" dirty="0" smtClean="0"/>
              <a:t>Felkészítő pedagógusok, zenészek, zsűri </a:t>
            </a:r>
            <a:r>
              <a:rPr lang="hu-HU" sz="2500" b="1" dirty="0" smtClean="0"/>
              <a:t>szabadidős program</a:t>
            </a:r>
            <a:r>
              <a:rPr lang="hu-HU" sz="2500" dirty="0" smtClean="0"/>
              <a:t>ja</a:t>
            </a:r>
          </a:p>
          <a:p>
            <a:r>
              <a:rPr lang="hu-HU" sz="2500" b="1" dirty="0" smtClean="0"/>
              <a:t>Médianyilvánosság</a:t>
            </a:r>
          </a:p>
          <a:p>
            <a:r>
              <a:rPr lang="hu-HU" sz="2500" b="1" dirty="0" smtClean="0"/>
              <a:t>Együttműködés</a:t>
            </a:r>
            <a:r>
              <a:rPr lang="hu-HU" sz="2500" dirty="0" smtClean="0"/>
              <a:t>:  Petőfi – Pendelyes – Örökség GYNE –  SMJV -ÖRÖKÍTŐ –– Tankerület – versenyzők/résztvevők szervezetei</a:t>
            </a:r>
          </a:p>
          <a:p>
            <a:r>
              <a:rPr lang="hu-HU" sz="2500" b="1" dirty="0" smtClean="0"/>
              <a:t>Önkéntesek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Olyan éttermet alapítok…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442520" cy="5069160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Nyugodt körülmények</a:t>
            </a:r>
          </a:p>
          <a:p>
            <a:r>
              <a:rPr lang="hu-HU" dirty="0" smtClean="0"/>
              <a:t>Rugalmasság (a tévedés lehetősége…)</a:t>
            </a:r>
          </a:p>
          <a:p>
            <a:r>
              <a:rPr lang="hu-HU" dirty="0" smtClean="0"/>
              <a:t>Feltételek (épület, színpad, öltözők, terek, büfé, étkezés, szállás)</a:t>
            </a:r>
          </a:p>
          <a:p>
            <a:r>
              <a:rPr lang="hu-HU" dirty="0" smtClean="0"/>
              <a:t>Zenekar (Fajkusz Banda)</a:t>
            </a:r>
          </a:p>
          <a:p>
            <a:r>
              <a:rPr lang="hu-HU" dirty="0" smtClean="0"/>
              <a:t>Szervezés</a:t>
            </a:r>
          </a:p>
          <a:p>
            <a:r>
              <a:rPr lang="hu-HU" dirty="0" smtClean="0"/>
              <a:t>Létszám – díjazottak száma (díjak, különdíjak, egyéb díjak)</a:t>
            </a:r>
          </a:p>
          <a:p>
            <a:r>
              <a:rPr lang="hu-HU" dirty="0" smtClean="0"/>
              <a:t>Elfogulatlan értékelés (zsűritagok külön-külön)</a:t>
            </a:r>
          </a:p>
          <a:p>
            <a:r>
              <a:rPr lang="hu-HU" dirty="0" smtClean="0"/>
              <a:t>Pozitív szemléletű értékelés – adaptivitás</a:t>
            </a:r>
          </a:p>
          <a:p>
            <a:r>
              <a:rPr lang="hu-HU" b="1" dirty="0" smtClean="0"/>
              <a:t>SIKERÉLMÉNY</a:t>
            </a:r>
            <a:r>
              <a:rPr lang="hu-HU" dirty="0" smtClean="0"/>
              <a:t> (</a:t>
            </a:r>
            <a:r>
              <a:rPr lang="hu-HU" b="1" dirty="0" smtClean="0"/>
              <a:t>táncos</a:t>
            </a:r>
            <a:r>
              <a:rPr lang="hu-HU" dirty="0" smtClean="0"/>
              <a:t>, felkészítő, szülő, zenész, szervező, támogató) </a:t>
            </a:r>
          </a:p>
          <a:p>
            <a:r>
              <a:rPr lang="hu-HU" dirty="0" smtClean="0"/>
              <a:t>Ahogy szeretnétek…</a:t>
            </a:r>
          </a:p>
          <a:p>
            <a:r>
              <a:rPr lang="hu-HU" dirty="0" smtClean="0"/>
              <a:t>Szolgálunk – örülünk, ha segíthetünk…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ÉRTÉK ÉS ESZKÖZ…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hu-HU" sz="4000" b="1" dirty="0" smtClean="0"/>
              <a:t>KÖSZÖNÖM A FIGYELMET!</a:t>
            </a:r>
          </a:p>
          <a:p>
            <a:pPr algn="ctr">
              <a:buNone/>
            </a:pPr>
            <a:endParaRPr lang="hu-HU" dirty="0" smtClean="0"/>
          </a:p>
          <a:p>
            <a:pPr algn="ctr">
              <a:buNone/>
            </a:pPr>
            <a:r>
              <a:rPr lang="hu-HU" dirty="0" smtClean="0"/>
              <a:t>SIPOS FERENC</a:t>
            </a:r>
          </a:p>
          <a:p>
            <a:pPr algn="ctr">
              <a:buNone/>
            </a:pPr>
            <a:r>
              <a:rPr lang="hu-HU" dirty="0" smtClean="0"/>
              <a:t>SOPRON</a:t>
            </a:r>
          </a:p>
          <a:p>
            <a:pPr algn="ctr">
              <a:buNone/>
            </a:pPr>
            <a:r>
              <a:rPr lang="hu-HU" dirty="0" smtClean="0"/>
              <a:t>SOPRONI PENDELYES KULTURÁLIS EGYESÜLET</a:t>
            </a:r>
          </a:p>
          <a:p>
            <a:pPr algn="ctr">
              <a:buNone/>
            </a:pPr>
            <a:r>
              <a:rPr lang="hu-HU" dirty="0" smtClean="0"/>
              <a:t>SOPRONI PETŐFI SÁNDOR ÁLTALÁNOS ISKOLA ÉS ALAPFOKÚ MŰVÉSZETI ISKOLA</a:t>
            </a:r>
          </a:p>
          <a:p>
            <a:pPr algn="ctr">
              <a:buNone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 titok a jelenben rejtőzik…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12648" y="1909696"/>
            <a:ext cx="8153400" cy="4495800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u-HU" sz="6000" b="1" dirty="0" smtClean="0"/>
              <a:t>A jövőnk a múltban gyökerezik</a:t>
            </a:r>
          </a:p>
          <a:p>
            <a:pPr lvl="0" algn="ctr">
              <a:buNone/>
            </a:pPr>
            <a:r>
              <a:rPr lang="hu-HU" sz="6000" b="1" dirty="0" smtClean="0"/>
              <a:t> és a jelenben kerül megalkotásra…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GONDOLATOK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395536" y="1469048"/>
            <a:ext cx="8370512" cy="5257800"/>
          </a:xfrm>
        </p:spPr>
        <p:txBody>
          <a:bodyPr>
            <a:normAutofit fontScale="77500" lnSpcReduction="20000"/>
          </a:bodyPr>
          <a:lstStyle/>
          <a:p>
            <a:r>
              <a:rPr lang="hu-HU" sz="3100" b="1" dirty="0"/>
              <a:t>e</a:t>
            </a:r>
            <a:r>
              <a:rPr lang="hu-HU" sz="3100" b="1" dirty="0" smtClean="0"/>
              <a:t>gyüttműködés,</a:t>
            </a:r>
          </a:p>
          <a:p>
            <a:r>
              <a:rPr lang="hu-HU" sz="3100" b="1" dirty="0" smtClean="0"/>
              <a:t>megújulásra képes, képessé tesz,</a:t>
            </a:r>
          </a:p>
          <a:p>
            <a:r>
              <a:rPr lang="hu-HU" sz="3100" b="1" dirty="0" smtClean="0"/>
              <a:t>aktivitást igényel, </a:t>
            </a:r>
          </a:p>
          <a:p>
            <a:r>
              <a:rPr lang="hu-HU" sz="3100" b="1" dirty="0" smtClean="0"/>
              <a:t>közösségi élményt ad, </a:t>
            </a:r>
          </a:p>
          <a:p>
            <a:r>
              <a:rPr lang="hu-HU" sz="3100" b="1" dirty="0"/>
              <a:t>k</a:t>
            </a:r>
            <a:r>
              <a:rPr lang="hu-HU" sz="3100" b="1" dirty="0" smtClean="0"/>
              <a:t>özössége(</a:t>
            </a:r>
            <a:r>
              <a:rPr lang="hu-HU" sz="3100" b="1" dirty="0" err="1" smtClean="0"/>
              <a:t>ke</a:t>
            </a:r>
            <a:r>
              <a:rPr lang="hu-HU" sz="3100" b="1" dirty="0" smtClean="0"/>
              <a:t>)t teremt,</a:t>
            </a:r>
          </a:p>
          <a:p>
            <a:r>
              <a:rPr lang="hu-HU" sz="3100" b="1" dirty="0" smtClean="0"/>
              <a:t>társas szórakozás, művelődési alkalom,</a:t>
            </a:r>
          </a:p>
          <a:p>
            <a:r>
              <a:rPr lang="hu-HU" sz="3100" b="1" dirty="0" smtClean="0"/>
              <a:t>értékalapú, közösségépítő, szórakoztató szabadidős tevékenység,</a:t>
            </a:r>
          </a:p>
          <a:p>
            <a:r>
              <a:rPr lang="hu-HU" sz="3100" b="1" dirty="0" smtClean="0"/>
              <a:t>bárki aktív résztvevővé válhat,</a:t>
            </a:r>
          </a:p>
          <a:p>
            <a:r>
              <a:rPr lang="hu-HU" sz="3100" b="1" dirty="0" smtClean="0"/>
              <a:t>kulturális örökség beépül a résztvevők mindennapjaiba,</a:t>
            </a:r>
          </a:p>
          <a:p>
            <a:r>
              <a:rPr lang="hu-HU" sz="3100" b="1" dirty="0" smtClean="0"/>
              <a:t>örökség hordozója, továbbadója, újrateremtője,</a:t>
            </a:r>
          </a:p>
          <a:p>
            <a:r>
              <a:rPr lang="hu-HU" sz="3100" b="1" dirty="0" smtClean="0"/>
              <a:t>nyitott, </a:t>
            </a:r>
          </a:p>
          <a:p>
            <a:r>
              <a:rPr lang="hu-HU" sz="3100" b="1" dirty="0" smtClean="0"/>
              <a:t>helyi közösségek hagyományos kultúrájából merít,</a:t>
            </a:r>
          </a:p>
          <a:p>
            <a:r>
              <a:rPr lang="hu-HU" sz="3100" b="1" dirty="0"/>
              <a:t>p</a:t>
            </a:r>
            <a:r>
              <a:rPr lang="hu-HU" sz="3100" b="1" dirty="0" smtClean="0"/>
              <a:t>rogresszív.</a:t>
            </a:r>
          </a:p>
          <a:p>
            <a:endParaRPr lang="hu-HU" b="1" dirty="0" smtClean="0"/>
          </a:p>
          <a:p>
            <a:endParaRPr lang="hu-HU" dirty="0" smtClean="0"/>
          </a:p>
          <a:p>
            <a:endParaRPr lang="hu-HU" b="1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SOPRON</a:t>
            </a:r>
            <a:endParaRPr lang="hu-HU" dirty="0"/>
          </a:p>
        </p:txBody>
      </p:sp>
      <p:pic>
        <p:nvPicPr>
          <p:cNvPr id="4" name="Tartalom helye 3" descr="sopro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90960" y="1628800"/>
            <a:ext cx="6627432" cy="49251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Soproni néptánc, népzene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712968" cy="51125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u-HU" b="1" dirty="0" smtClean="0"/>
              <a:t>Testvériség Néptáncegyüttes - (</a:t>
            </a:r>
            <a:r>
              <a:rPr lang="hu-HU" dirty="0" smtClean="0"/>
              <a:t>1963-): német nemzetiségi „</a:t>
            </a:r>
            <a:r>
              <a:rPr lang="hu-HU" dirty="0" err="1" smtClean="0"/>
              <a:t>Hienz</a:t>
            </a:r>
            <a:r>
              <a:rPr lang="hu-HU" dirty="0" smtClean="0"/>
              <a:t>” kultúra, </a:t>
            </a:r>
          </a:p>
          <a:p>
            <a:pPr algn="just"/>
            <a:r>
              <a:rPr lang="hu-HU" b="1" dirty="0" smtClean="0"/>
              <a:t>Lajtha László Néptáncegyüttes </a:t>
            </a:r>
            <a:r>
              <a:rPr lang="hu-HU" dirty="0" smtClean="0"/>
              <a:t>– (1972-)</a:t>
            </a:r>
          </a:p>
          <a:p>
            <a:pPr algn="just" fontAlgn="base"/>
            <a:r>
              <a:rPr lang="hu-HU" b="1" dirty="0" smtClean="0"/>
              <a:t>Ürmös Tánckör – (1983-): </a:t>
            </a:r>
            <a:r>
              <a:rPr lang="hu-HU" dirty="0" smtClean="0"/>
              <a:t>A néptánc progresszív ágát képviselték, új szellemben, autentikusan. Hatása ma is érződik a Dunántúlon; az együttes számos szakembert képzett és adott a régiónak. Bábjáték, Zöld szemű rózsa, A Sámán rejtezése; </a:t>
            </a:r>
            <a:r>
              <a:rPr lang="hu-HU" i="1" dirty="0" smtClean="0"/>
              <a:t>Hagyományőrző Bálok; </a:t>
            </a:r>
            <a:r>
              <a:rPr lang="hu-HU" dirty="0" err="1" smtClean="0"/>
              <a:t>Gyűjtőutak</a:t>
            </a:r>
            <a:r>
              <a:rPr lang="hu-HU" dirty="0" smtClean="0"/>
              <a:t> Erdélybe; Lopótök Színház; </a:t>
            </a:r>
          </a:p>
          <a:p>
            <a:pPr algn="just" fontAlgn="base"/>
            <a:r>
              <a:rPr lang="hu-HU" b="1" dirty="0" smtClean="0"/>
              <a:t>Lajtorja</a:t>
            </a:r>
            <a:r>
              <a:rPr lang="hu-HU" dirty="0" smtClean="0"/>
              <a:t> zenekar: 1972-től a 90-es évek elejéig zenéltek rendszeresen.</a:t>
            </a:r>
          </a:p>
          <a:p>
            <a:r>
              <a:rPr lang="hu-HU" b="1" dirty="0" smtClean="0"/>
              <a:t>FAJKUSZ BANDA </a:t>
            </a:r>
            <a:r>
              <a:rPr lang="hu-HU" dirty="0" smtClean="0"/>
              <a:t>(Fajkusz Attila zenekara): Anno (cd) – 2009; Kiscsősz,  </a:t>
            </a:r>
            <a:r>
              <a:rPr lang="hu-HU" dirty="0" err="1" smtClean="0"/>
              <a:t>Mediawave</a:t>
            </a:r>
            <a:r>
              <a:rPr lang="hu-HU" dirty="0" smtClean="0"/>
              <a:t>, Ördögkatlan; VOLT, Sziget; Sopron Táncegyüttes, Pendelyes Táncegyüttes</a:t>
            </a:r>
          </a:p>
          <a:p>
            <a:pPr algn="just" fontAlgn="base"/>
            <a:endParaRPr lang="hu-HU" dirty="0" smtClean="0"/>
          </a:p>
          <a:p>
            <a:pPr algn="just" fontAlgn="base"/>
            <a:endParaRPr lang="hu-HU" dirty="0" smtClean="0"/>
          </a:p>
          <a:p>
            <a:pPr algn="just" fontAlgn="base"/>
            <a:endParaRPr lang="hu-HU" dirty="0" smtClean="0"/>
          </a:p>
          <a:p>
            <a:pPr algn="just" fontAlgn="base"/>
            <a:endParaRPr lang="hu-HU" dirty="0" smtClean="0"/>
          </a:p>
          <a:p>
            <a:pPr algn="just"/>
            <a:endParaRPr lang="hu-HU" dirty="0" smtClean="0"/>
          </a:p>
          <a:p>
            <a:pPr algn="just"/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b="1" dirty="0" smtClean="0"/>
              <a:t>Soproni néptánc, népzene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hu-HU" sz="4000" b="1" dirty="0" smtClean="0"/>
              <a:t>SOPRONI PENDELYES KULTURÁLIS EGYESÜLET 1995 (1991) óta</a:t>
            </a:r>
          </a:p>
          <a:p>
            <a:r>
              <a:rPr lang="hu-HU" sz="3600" dirty="0" smtClean="0"/>
              <a:t>Soproni Petőfi Sándor Általános Iskola (és Alapfokú Művészeti Iskola) (Zeneiskola…)</a:t>
            </a:r>
          </a:p>
          <a:p>
            <a:r>
              <a:rPr lang="hu-HU" sz="3600" dirty="0" smtClean="0"/>
              <a:t>Pendelyes Táncegyüttes</a:t>
            </a:r>
          </a:p>
          <a:p>
            <a:r>
              <a:rPr lang="hu-HU" sz="3600" dirty="0" smtClean="0"/>
              <a:t>Sopron Táncegyüttes</a:t>
            </a:r>
          </a:p>
          <a:p>
            <a:r>
              <a:rPr lang="hu-HU" sz="3600" dirty="0" smtClean="0"/>
              <a:t>Kacagány Tánccsoport</a:t>
            </a:r>
            <a:endParaRPr lang="hu-H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Sipos\Szakértői\2015\Soproni_Krónika_Táncház\Képek\Pendelyes_csoportké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5" y="431652"/>
            <a:ext cx="8296164" cy="5989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zis 3"/>
          <p:cNvSpPr/>
          <p:nvPr/>
        </p:nvSpPr>
        <p:spPr>
          <a:xfrm>
            <a:off x="3131840" y="2204864"/>
            <a:ext cx="1656184" cy="1080120"/>
          </a:xfrm>
          <a:prstGeom prst="ellipse">
            <a:avLst/>
          </a:prstGeom>
          <a:ln w="508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sz="2800" b="1" dirty="0" smtClean="0"/>
          </a:p>
          <a:p>
            <a:pPr algn="ctr"/>
            <a:r>
              <a:rPr lang="hu-HU" sz="2800" b="1" dirty="0" smtClean="0"/>
              <a:t>Petőfi</a:t>
            </a:r>
            <a:r>
              <a:rPr lang="hu-HU" sz="3600" b="1" dirty="0" smtClean="0">
                <a:latin typeface="Times New Roman"/>
                <a:cs typeface="Times New Roman"/>
              </a:rPr>
              <a:t>☺</a:t>
            </a:r>
            <a:endParaRPr lang="hu-HU" sz="3600" b="1" dirty="0" smtClean="0"/>
          </a:p>
          <a:p>
            <a:pPr algn="ctr"/>
            <a:r>
              <a:rPr lang="hu-HU" sz="2800" b="1" dirty="0" smtClean="0"/>
              <a:t> </a:t>
            </a:r>
            <a:endParaRPr lang="hu-HU" sz="2800" b="1" dirty="0"/>
          </a:p>
        </p:txBody>
      </p:sp>
      <p:sp>
        <p:nvSpPr>
          <p:cNvPr id="5" name="Téglalap 4"/>
          <p:cNvSpPr/>
          <p:nvPr/>
        </p:nvSpPr>
        <p:spPr>
          <a:xfrm>
            <a:off x="3203848" y="620688"/>
            <a:ext cx="1656184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Általános iskola</a:t>
            </a:r>
          </a:p>
          <a:p>
            <a:pPr algn="ctr"/>
            <a:r>
              <a:rPr lang="hu-HU" dirty="0" smtClean="0"/>
              <a:t>(+3 telephely)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5292080" y="3933056"/>
            <a:ext cx="1296144" cy="2520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AMI</a:t>
            </a:r>
          </a:p>
          <a:p>
            <a:r>
              <a:rPr lang="hu-HU" b="1" dirty="0" smtClean="0"/>
              <a:t>Néptánc</a:t>
            </a:r>
            <a:r>
              <a:rPr lang="hu-HU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hu-HU" dirty="0"/>
              <a:t> </a:t>
            </a:r>
            <a:r>
              <a:rPr lang="hu-HU" dirty="0" smtClean="0"/>
              <a:t>csoportok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TF csoport</a:t>
            </a:r>
          </a:p>
          <a:p>
            <a:r>
              <a:rPr lang="hu-HU" b="1" dirty="0" smtClean="0"/>
              <a:t>Népzene</a:t>
            </a:r>
            <a:r>
              <a:rPr lang="hu-HU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Egyéni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Csoportos (kamara)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zenekarok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220072" y="2564904"/>
            <a:ext cx="1440160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pedagógusok</a:t>
            </a:r>
            <a:endParaRPr lang="hu-HU" dirty="0"/>
          </a:p>
        </p:txBody>
      </p:sp>
      <p:sp>
        <p:nvSpPr>
          <p:cNvPr id="8" name="Tartalom helye 7"/>
          <p:cNvSpPr>
            <a:spLocks noGrp="1"/>
          </p:cNvSpPr>
          <p:nvPr>
            <p:ph idx="1"/>
          </p:nvPr>
        </p:nvSpPr>
        <p:spPr>
          <a:xfrm>
            <a:off x="5220072" y="2924944"/>
            <a:ext cx="1440160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>
              <a:buNone/>
            </a:pPr>
            <a:r>
              <a:rPr lang="hu-HU" sz="1800" dirty="0" smtClean="0"/>
              <a:t>pedagógusok</a:t>
            </a:r>
            <a:endParaRPr lang="hu-HU" sz="1800" dirty="0"/>
          </a:p>
        </p:txBody>
      </p:sp>
      <p:sp>
        <p:nvSpPr>
          <p:cNvPr id="9" name="Téglalap 8"/>
          <p:cNvSpPr/>
          <p:nvPr/>
        </p:nvSpPr>
        <p:spPr>
          <a:xfrm>
            <a:off x="5220072" y="2204864"/>
            <a:ext cx="1440160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pedagógusok</a:t>
            </a:r>
            <a:endParaRPr lang="hu-HU" dirty="0"/>
          </a:p>
        </p:txBody>
      </p:sp>
      <p:sp>
        <p:nvSpPr>
          <p:cNvPr id="10" name="Téglalap 9"/>
          <p:cNvSpPr/>
          <p:nvPr/>
        </p:nvSpPr>
        <p:spPr>
          <a:xfrm>
            <a:off x="251520" y="260648"/>
            <a:ext cx="1296144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Szakmai szervezetek</a:t>
            </a:r>
            <a:endParaRPr lang="hu-HU" dirty="0"/>
          </a:p>
        </p:txBody>
      </p:sp>
      <p:sp>
        <p:nvSpPr>
          <p:cNvPr id="11" name="Téglalap 10"/>
          <p:cNvSpPr/>
          <p:nvPr/>
        </p:nvSpPr>
        <p:spPr>
          <a:xfrm>
            <a:off x="395536" y="2204864"/>
            <a:ext cx="2304256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Soproni Pendelyes Kulturális Egyesület</a:t>
            </a:r>
            <a:endParaRPr lang="hu-HU" dirty="0"/>
          </a:p>
        </p:txBody>
      </p:sp>
      <p:sp>
        <p:nvSpPr>
          <p:cNvPr id="12" name="Téglalap 11"/>
          <p:cNvSpPr/>
          <p:nvPr/>
        </p:nvSpPr>
        <p:spPr>
          <a:xfrm>
            <a:off x="395536" y="2852936"/>
            <a:ext cx="2304256" cy="3384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hu-HU" dirty="0" smtClean="0"/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Soproni Táncfórum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Táncházak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Játszóházak</a:t>
            </a:r>
          </a:p>
          <a:p>
            <a:pPr>
              <a:buFont typeface="Arial" pitchFamily="34" charset="0"/>
              <a:buChar char="•"/>
            </a:pPr>
            <a:r>
              <a:rPr lang="hu-HU" dirty="0" err="1" smtClean="0"/>
              <a:t>Jurtatábor</a:t>
            </a:r>
            <a:endParaRPr lang="hu-HU" dirty="0" smtClean="0"/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Fesztivál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Utazások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Határon túli kapcsolatok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Rendezvényszervezés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Színházi műsor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Versenyek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Képzések</a:t>
            </a:r>
          </a:p>
          <a:p>
            <a:pPr>
              <a:buFont typeface="Arial" pitchFamily="34" charset="0"/>
              <a:buChar char="•"/>
            </a:pPr>
            <a:endParaRPr lang="hu-HU" dirty="0"/>
          </a:p>
        </p:txBody>
      </p:sp>
      <p:sp>
        <p:nvSpPr>
          <p:cNvPr id="13" name="Téglalap 12"/>
          <p:cNvSpPr/>
          <p:nvPr/>
        </p:nvSpPr>
        <p:spPr>
          <a:xfrm>
            <a:off x="5148064" y="1844824"/>
            <a:ext cx="1584176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r>
              <a:rPr lang="hu-HU" dirty="0" smtClean="0"/>
              <a:t>Nevelőtestület:</a:t>
            </a:r>
            <a:endParaRPr lang="hu-HU" dirty="0"/>
          </a:p>
        </p:txBody>
      </p:sp>
      <p:sp>
        <p:nvSpPr>
          <p:cNvPr id="14" name="Téglalap 13"/>
          <p:cNvSpPr/>
          <p:nvPr/>
        </p:nvSpPr>
        <p:spPr>
          <a:xfrm>
            <a:off x="7164288" y="476672"/>
            <a:ext cx="1656184" cy="28803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hu-HU" dirty="0" smtClean="0"/>
              <a:t>Óvodák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Iskolák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Középiskolák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Petőfi Színház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Civil szervezetek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Liszt FKKK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GYIK Rendezvényház</a:t>
            </a:r>
          </a:p>
          <a:p>
            <a:pPr>
              <a:buFont typeface="Arial" pitchFamily="34" charset="0"/>
              <a:buChar char="•"/>
            </a:pPr>
            <a:endParaRPr lang="hu-HU" dirty="0"/>
          </a:p>
        </p:txBody>
      </p:sp>
      <p:sp>
        <p:nvSpPr>
          <p:cNvPr id="35" name="Téglalap 34"/>
          <p:cNvSpPr/>
          <p:nvPr/>
        </p:nvSpPr>
        <p:spPr>
          <a:xfrm>
            <a:off x="2699792" y="4365104"/>
            <a:ext cx="1224136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hu-HU" dirty="0" smtClean="0"/>
              <a:t>Sopron TE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Pendelyes TE</a:t>
            </a:r>
          </a:p>
          <a:p>
            <a:pPr>
              <a:buFont typeface="Arial" pitchFamily="34" charset="0"/>
              <a:buChar char="•"/>
            </a:pPr>
            <a:r>
              <a:rPr lang="hu-HU" dirty="0" smtClean="0"/>
              <a:t>Kacagány TE</a:t>
            </a:r>
            <a:endParaRPr lang="hu-HU" dirty="0"/>
          </a:p>
        </p:txBody>
      </p:sp>
      <p:cxnSp>
        <p:nvCxnSpPr>
          <p:cNvPr id="91" name="Szögletes összekötő 90"/>
          <p:cNvCxnSpPr/>
          <p:nvPr/>
        </p:nvCxnSpPr>
        <p:spPr>
          <a:xfrm rot="16200000" flipV="1">
            <a:off x="1763688" y="3789040"/>
            <a:ext cx="1512168" cy="50405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Csoportba foglalás 96"/>
          <p:cNvGrpSpPr/>
          <p:nvPr/>
        </p:nvGrpSpPr>
        <p:grpSpPr>
          <a:xfrm>
            <a:off x="899592" y="404664"/>
            <a:ext cx="6543666" cy="5234583"/>
            <a:chOff x="899592" y="404664"/>
            <a:chExt cx="6543666" cy="5234583"/>
          </a:xfrm>
        </p:grpSpPr>
        <p:cxnSp>
          <p:nvCxnSpPr>
            <p:cNvPr id="20" name="Egyenes összekötő nyíllal 19"/>
            <p:cNvCxnSpPr/>
            <p:nvPr/>
          </p:nvCxnSpPr>
          <p:spPr>
            <a:xfrm flipV="1">
              <a:off x="3995936" y="1484784"/>
              <a:ext cx="0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gyenes összekötő nyíllal 24"/>
            <p:cNvCxnSpPr/>
            <p:nvPr/>
          </p:nvCxnSpPr>
          <p:spPr>
            <a:xfrm flipH="1" flipV="1">
              <a:off x="1547664" y="980728"/>
              <a:ext cx="1944216" cy="129614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gyenes összekötő nyíllal 29"/>
            <p:cNvCxnSpPr/>
            <p:nvPr/>
          </p:nvCxnSpPr>
          <p:spPr>
            <a:xfrm>
              <a:off x="2771800" y="2780928"/>
              <a:ext cx="2492144" cy="180806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Csoportba foglalás 56"/>
            <p:cNvGrpSpPr/>
            <p:nvPr/>
          </p:nvGrpSpPr>
          <p:grpSpPr>
            <a:xfrm>
              <a:off x="6516216" y="764704"/>
              <a:ext cx="864096" cy="3240360"/>
              <a:chOff x="6516216" y="764704"/>
              <a:chExt cx="864096" cy="3240360"/>
            </a:xfrm>
          </p:grpSpPr>
          <p:cxnSp>
            <p:nvCxnSpPr>
              <p:cNvPr id="28" name="Egyenes összekötő nyíllal 27"/>
              <p:cNvCxnSpPr/>
              <p:nvPr/>
            </p:nvCxnSpPr>
            <p:spPr>
              <a:xfrm flipV="1">
                <a:off x="6516216" y="764704"/>
                <a:ext cx="792088" cy="316835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Egyenes összekötő nyíllal 36"/>
              <p:cNvCxnSpPr/>
              <p:nvPr/>
            </p:nvCxnSpPr>
            <p:spPr>
              <a:xfrm flipV="1">
                <a:off x="6516216" y="1196752"/>
                <a:ext cx="792088" cy="280831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Egyenes összekötő nyíllal 37"/>
              <p:cNvCxnSpPr/>
              <p:nvPr/>
            </p:nvCxnSpPr>
            <p:spPr>
              <a:xfrm flipV="1">
                <a:off x="6588224" y="1412776"/>
                <a:ext cx="792088" cy="25202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Egyenes összekötő nyíllal 38"/>
              <p:cNvCxnSpPr/>
              <p:nvPr/>
            </p:nvCxnSpPr>
            <p:spPr>
              <a:xfrm flipV="1">
                <a:off x="6588224" y="2060848"/>
                <a:ext cx="792088" cy="187220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Egyenes összekötő nyíllal 39"/>
              <p:cNvCxnSpPr/>
              <p:nvPr/>
            </p:nvCxnSpPr>
            <p:spPr>
              <a:xfrm flipV="1">
                <a:off x="6588224" y="1700808"/>
                <a:ext cx="792088" cy="22322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Egyenes összekötő nyíllal 51"/>
              <p:cNvCxnSpPr/>
              <p:nvPr/>
            </p:nvCxnSpPr>
            <p:spPr>
              <a:xfrm flipV="1">
                <a:off x="6516216" y="3212976"/>
                <a:ext cx="720080" cy="7920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Egyenes összekötő nyíllal 52"/>
              <p:cNvCxnSpPr/>
              <p:nvPr/>
            </p:nvCxnSpPr>
            <p:spPr>
              <a:xfrm flipV="1">
                <a:off x="6588224" y="2492896"/>
                <a:ext cx="720080" cy="151216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Csoportba foglalás 57"/>
            <p:cNvGrpSpPr/>
            <p:nvPr/>
          </p:nvGrpSpPr>
          <p:grpSpPr>
            <a:xfrm rot="5809335">
              <a:off x="4740270" y="48588"/>
              <a:ext cx="1943577" cy="3462398"/>
              <a:chOff x="6330493" y="1026385"/>
              <a:chExt cx="1943577" cy="3462398"/>
            </a:xfrm>
          </p:grpSpPr>
          <p:cxnSp>
            <p:nvCxnSpPr>
              <p:cNvPr id="59" name="Egyenes összekötő nyíllal 58"/>
              <p:cNvCxnSpPr/>
              <p:nvPr/>
            </p:nvCxnSpPr>
            <p:spPr>
              <a:xfrm rot="15790665" flipV="1">
                <a:off x="4970952" y="2561642"/>
                <a:ext cx="2742026" cy="2294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Egyenes összekötő nyíllal 59"/>
              <p:cNvCxnSpPr/>
              <p:nvPr/>
            </p:nvCxnSpPr>
            <p:spPr>
              <a:xfrm rot="15790665">
                <a:off x="5118479" y="2490936"/>
                <a:ext cx="2741516" cy="27364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Egyenes összekötő nyíllal 60"/>
              <p:cNvCxnSpPr/>
              <p:nvPr/>
            </p:nvCxnSpPr>
            <p:spPr>
              <a:xfrm rot="15790665">
                <a:off x="5328952" y="2333834"/>
                <a:ext cx="2678572" cy="48162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Egyenes összekötő nyíllal 61"/>
              <p:cNvCxnSpPr/>
              <p:nvPr/>
            </p:nvCxnSpPr>
            <p:spPr>
              <a:xfrm rot="15790665">
                <a:off x="5736848" y="1820948"/>
                <a:ext cx="2747482" cy="115835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Egyenes összekötő nyíllal 62"/>
              <p:cNvCxnSpPr/>
              <p:nvPr/>
            </p:nvCxnSpPr>
            <p:spPr>
              <a:xfrm rot="15790665">
                <a:off x="5512229" y="2208459"/>
                <a:ext cx="2606564" cy="76965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Egyenes összekötő nyíllal 63"/>
              <p:cNvCxnSpPr/>
              <p:nvPr/>
            </p:nvCxnSpPr>
            <p:spPr>
              <a:xfrm flipV="1">
                <a:off x="6516216" y="3212976"/>
                <a:ext cx="720080" cy="7920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Egyenes összekötő nyíllal 64"/>
              <p:cNvCxnSpPr/>
              <p:nvPr/>
            </p:nvCxnSpPr>
            <p:spPr>
              <a:xfrm rot="18121174">
                <a:off x="6194387" y="2409101"/>
                <a:ext cx="3274189" cy="8851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Csoportba foglalás 70"/>
            <p:cNvGrpSpPr/>
            <p:nvPr/>
          </p:nvGrpSpPr>
          <p:grpSpPr>
            <a:xfrm rot="15395550">
              <a:off x="3712406" y="4052209"/>
              <a:ext cx="1045804" cy="2128272"/>
              <a:chOff x="6334508" y="1894716"/>
              <a:chExt cx="1045804" cy="2128272"/>
            </a:xfrm>
          </p:grpSpPr>
          <p:cxnSp>
            <p:nvCxnSpPr>
              <p:cNvPr id="72" name="Egyenes összekötő nyíllal 71"/>
              <p:cNvCxnSpPr/>
              <p:nvPr/>
            </p:nvCxnSpPr>
            <p:spPr>
              <a:xfrm rot="6204450" flipH="1">
                <a:off x="5740870" y="2951167"/>
                <a:ext cx="1554170" cy="3668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Egyenes összekötő nyíllal 72"/>
              <p:cNvCxnSpPr/>
              <p:nvPr/>
            </p:nvCxnSpPr>
            <p:spPr>
              <a:xfrm rot="6204450" flipH="1">
                <a:off x="5652350" y="2911072"/>
                <a:ext cx="2128272" cy="9555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Egyenes összekötő nyíllal 74"/>
              <p:cNvCxnSpPr/>
              <p:nvPr/>
            </p:nvCxnSpPr>
            <p:spPr>
              <a:xfrm flipV="1">
                <a:off x="6588224" y="2060848"/>
                <a:ext cx="792088" cy="187220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Egyenes összekötő nyíllal 75"/>
              <p:cNvCxnSpPr/>
              <p:nvPr/>
            </p:nvCxnSpPr>
            <p:spPr>
              <a:xfrm rot="6204450" flipH="1" flipV="1">
                <a:off x="6085693" y="3229539"/>
                <a:ext cx="1393457" cy="6711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Egyenes összekötő nyíllal 76"/>
              <p:cNvCxnSpPr/>
              <p:nvPr/>
            </p:nvCxnSpPr>
            <p:spPr>
              <a:xfrm flipV="1">
                <a:off x="6516216" y="3212976"/>
                <a:ext cx="720080" cy="7920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Egyenes összekötő nyíllal 77"/>
              <p:cNvCxnSpPr/>
              <p:nvPr/>
            </p:nvCxnSpPr>
            <p:spPr>
              <a:xfrm flipV="1">
                <a:off x="6588224" y="2492896"/>
                <a:ext cx="720080" cy="151216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4" name="Egyenes összekötő nyíllal 83"/>
            <p:cNvCxnSpPr>
              <a:stCxn id="10" idx="2"/>
            </p:cNvCxnSpPr>
            <p:nvPr/>
          </p:nvCxnSpPr>
          <p:spPr>
            <a:xfrm>
              <a:off x="899592" y="980728"/>
              <a:ext cx="0" cy="115212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zögletes összekötő 93"/>
            <p:cNvCxnSpPr/>
            <p:nvPr/>
          </p:nvCxnSpPr>
          <p:spPr>
            <a:xfrm flipV="1">
              <a:off x="1907704" y="404664"/>
              <a:ext cx="5256584" cy="1728192"/>
            </a:xfrm>
            <a:prstGeom prst="bentConnector3">
              <a:avLst>
                <a:gd name="adj1" fmla="val 10928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9" name="Egyenes összekötő nyíllal 98"/>
          <p:cNvCxnSpPr/>
          <p:nvPr/>
        </p:nvCxnSpPr>
        <p:spPr>
          <a:xfrm>
            <a:off x="2483768" y="2564904"/>
            <a:ext cx="576064" cy="72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Balra-jobbra nyíl 47"/>
          <p:cNvSpPr/>
          <p:nvPr/>
        </p:nvSpPr>
        <p:spPr>
          <a:xfrm rot="4434230">
            <a:off x="3649888" y="2577238"/>
            <a:ext cx="2599575" cy="19203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9" name="Balra-jobbra nyíl 48"/>
          <p:cNvSpPr/>
          <p:nvPr/>
        </p:nvSpPr>
        <p:spPr>
          <a:xfrm rot="6802179">
            <a:off x="2571254" y="1691395"/>
            <a:ext cx="744653" cy="2093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0" name="Balra-jobbra nyíl 49"/>
          <p:cNvSpPr/>
          <p:nvPr/>
        </p:nvSpPr>
        <p:spPr>
          <a:xfrm rot="496995">
            <a:off x="2765698" y="3907896"/>
            <a:ext cx="2474601" cy="16931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build="p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14" grpId="0" animBg="1"/>
      <p:bldP spid="3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1087</TotalTime>
  <Words>804</Words>
  <Application>Microsoft Office PowerPoint</Application>
  <PresentationFormat>Diavetítés a képernyőre (4:3 oldalarány)</PresentationFormat>
  <Paragraphs>177</Paragraphs>
  <Slides>28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3</vt:i4>
      </vt:variant>
      <vt:variant>
        <vt:lpstr>Diacímek</vt:lpstr>
      </vt:variant>
      <vt:variant>
        <vt:i4>28</vt:i4>
      </vt:variant>
    </vt:vector>
  </HeadingPairs>
  <TitlesOfParts>
    <vt:vector size="31" baseType="lpstr">
      <vt:lpstr>Medián</vt:lpstr>
      <vt:lpstr>Office-téma</vt:lpstr>
      <vt:lpstr>1_Office-téma</vt:lpstr>
      <vt:lpstr>ÉRTÉK, VAGY ESZKÖZ? </vt:lpstr>
      <vt:lpstr>Egy vidéki, városi néptáncműhely közösségének bemutatása</vt:lpstr>
      <vt:lpstr>A titok a jelenben rejtőzik…</vt:lpstr>
      <vt:lpstr>GONDOLATOK</vt:lpstr>
      <vt:lpstr>SOPRON</vt:lpstr>
      <vt:lpstr>Soproni néptánc, népzene</vt:lpstr>
      <vt:lpstr>Soproni néptánc, népzene</vt:lpstr>
      <vt:lpstr>8. dia</vt:lpstr>
      <vt:lpstr>9. dia</vt:lpstr>
      <vt:lpstr>GONDOLATOK… ÉRTÉKEK…</vt:lpstr>
      <vt:lpstr>ESZKÖZÖK… ÉRTÉKEK…</vt:lpstr>
      <vt:lpstr>ESZKÖZÖK… ÉRTÉKEK…</vt:lpstr>
      <vt:lpstr>SOPRONI TÁNCFÓRUM</vt:lpstr>
      <vt:lpstr>JURTATÁBOR</vt:lpstr>
      <vt:lpstr>FESZTIVÁL (SOPRON FOLKFEST)</vt:lpstr>
      <vt:lpstr>TEHETSÉGFEJLESZTŐ MŰHELY  (MŰV-ÉSZ Projekt)</vt:lpstr>
      <vt:lpstr>MŰSOROK</vt:lpstr>
      <vt:lpstr>ISKOLAI PROGRAMOK</vt:lpstr>
      <vt:lpstr>UTAZÁSOK</vt:lpstr>
      <vt:lpstr>KISCSŐSZ</vt:lpstr>
      <vt:lpstr>JÁTSZÓTÉR (A Szélkakas Játékmasinái)</vt:lpstr>
      <vt:lpstr>PENDELYES KÖZÖSSÉG</vt:lpstr>
      <vt:lpstr>23. dia</vt:lpstr>
      <vt:lpstr>A soproni táncversenyek íze… (szervezői szándékok, eredmények)</vt:lpstr>
      <vt:lpstr>Soproni Szóló Néptáncverseny 1</vt:lpstr>
      <vt:lpstr>Soproni Szóló Néptáncverseny 2</vt:lpstr>
      <vt:lpstr>Olyan éttermet alapítok…</vt:lpstr>
      <vt:lpstr>ÉRTÉK ÉS ESZKÖZ…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SOPRONI KRÓNIKA</dc:title>
  <dc:creator>sife</dc:creator>
  <cp:lastModifiedBy>sife</cp:lastModifiedBy>
  <cp:revision>86</cp:revision>
  <dcterms:created xsi:type="dcterms:W3CDTF">2015-04-17T19:22:57Z</dcterms:created>
  <dcterms:modified xsi:type="dcterms:W3CDTF">2018-02-08T23:33:23Z</dcterms:modified>
</cp:coreProperties>
</file>