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57" r:id="rId3"/>
    <p:sldId id="279" r:id="rId4"/>
    <p:sldId id="275" r:id="rId5"/>
    <p:sldId id="283" r:id="rId6"/>
    <p:sldId id="274" r:id="rId7"/>
    <p:sldId id="260" r:id="rId8"/>
    <p:sldId id="261" r:id="rId9"/>
    <p:sldId id="259" r:id="rId10"/>
    <p:sldId id="263" r:id="rId11"/>
    <p:sldId id="276" r:id="rId12"/>
    <p:sldId id="268" r:id="rId13"/>
    <p:sldId id="281" r:id="rId14"/>
    <p:sldId id="270" r:id="rId15"/>
    <p:sldId id="271" r:id="rId16"/>
    <p:sldId id="282" r:id="rId17"/>
    <p:sldId id="258" r:id="rId18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DA957-4718-45B9-B704-8CFB467D7CB1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00D66-DD56-4207-A9E6-64BE1A2EED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3737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404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5205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462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914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0610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3728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6685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921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2563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619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0758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B696B-0A9A-467C-B3F3-CBEB8AFB01AA}" type="datetimeFigureOut">
              <a:rPr lang="hu-HU" smtClean="0"/>
              <a:t>2018.02.09.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40D95-6BF9-49FB-AA2F-1763117672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589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L7lKduYer4A" TargetMode="External"/><Relationship Id="rId5" Type="http://schemas.openxmlformats.org/officeDocument/2006/relationships/hyperlink" Target="https://www.youtube.com/watch?v=T5694p_OxHg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://cms.sulinet.hu/get/d/dfa5bde3-827b-48bd-907d-c0741d2925da/1/7/b/Normal/tancdialektusok.jp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9496" cy="6857464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03548" y="2132856"/>
            <a:ext cx="7772400" cy="2232248"/>
          </a:xfrm>
        </p:spPr>
        <p:txBody>
          <a:bodyPr>
            <a:normAutofit fontScale="90000"/>
          </a:bodyPr>
          <a:lstStyle/>
          <a:p>
            <a:r>
              <a:rPr lang="hu-HU" b="1" dirty="0" smtClean="0">
                <a:solidFill>
                  <a:srgbClr val="002060"/>
                </a:solidFill>
              </a:rPr>
              <a:t>„Érték, vagy eszköz…?” – </a:t>
            </a:r>
            <a:br>
              <a:rPr lang="hu-HU" b="1" dirty="0" smtClean="0">
                <a:solidFill>
                  <a:srgbClr val="002060"/>
                </a:solidFill>
              </a:rPr>
            </a:br>
            <a:r>
              <a:rPr lang="hu-HU" b="1" dirty="0" smtClean="0">
                <a:solidFill>
                  <a:srgbClr val="002060"/>
                </a:solidFill>
              </a:rPr>
              <a:t>nemzetstratégiai szempontból</a:t>
            </a:r>
            <a:br>
              <a:rPr lang="hu-HU" b="1" dirty="0" smtClean="0">
                <a:solidFill>
                  <a:srgbClr val="002060"/>
                </a:solidFill>
              </a:rPr>
            </a:br>
            <a:r>
              <a:rPr lang="hu-HU" b="1" dirty="0" smtClean="0">
                <a:solidFill>
                  <a:srgbClr val="002060"/>
                </a:solidFill>
              </a:rPr>
              <a:t/>
            </a:r>
            <a:br>
              <a:rPr lang="hu-HU" b="1" dirty="0" smtClean="0">
                <a:solidFill>
                  <a:srgbClr val="002060"/>
                </a:solidFill>
              </a:rPr>
            </a:br>
            <a:r>
              <a:rPr lang="hu-HU" sz="2200" b="1" dirty="0" smtClean="0">
                <a:solidFill>
                  <a:srgbClr val="002060"/>
                </a:solidFill>
              </a:rPr>
              <a:t>Projektindító konferencia:</a:t>
            </a:r>
            <a:br>
              <a:rPr lang="hu-HU" sz="2200" b="1" dirty="0" smtClean="0">
                <a:solidFill>
                  <a:srgbClr val="002060"/>
                </a:solidFill>
              </a:rPr>
            </a:br>
            <a:r>
              <a:rPr lang="hu-HU" sz="2200" b="1" dirty="0" smtClean="0">
                <a:solidFill>
                  <a:srgbClr val="002060"/>
                </a:solidFill>
              </a:rPr>
              <a:t>EFOP-5.2.2-17-2017-00054</a:t>
            </a:r>
            <a:r>
              <a:rPr lang="hu-HU" b="1" dirty="0" smtClean="0">
                <a:solidFill>
                  <a:srgbClr val="002060"/>
                </a:solidFill>
              </a:rPr>
              <a:t/>
            </a:r>
            <a:br>
              <a:rPr lang="hu-HU" b="1" dirty="0" smtClean="0">
                <a:solidFill>
                  <a:srgbClr val="002060"/>
                </a:solidFill>
              </a:rPr>
            </a:b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3293604" y="4596184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/>
              <a:t>Körmöczi Gábor</a:t>
            </a:r>
          </a:p>
          <a:p>
            <a:pPr algn="ctr"/>
            <a:r>
              <a:rPr lang="hu-HU" dirty="0" smtClean="0"/>
              <a:t>Tervező-elemző referens</a:t>
            </a:r>
          </a:p>
          <a:p>
            <a:pPr algn="ctr"/>
            <a:r>
              <a:rPr lang="hu-HU" dirty="0" smtClean="0"/>
              <a:t>Okleveles geográfus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1187624" y="5445224"/>
            <a:ext cx="65992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 smtClean="0"/>
              <a:t>Nemzetstratégiai Kutatóintézet</a:t>
            </a:r>
          </a:p>
          <a:p>
            <a:pPr algn="ctr"/>
            <a:r>
              <a:rPr lang="hu-HU" dirty="0" smtClean="0"/>
              <a:t>Kutatási, Stratégiai és Koordinációs Igazgatóság </a:t>
            </a:r>
            <a:endParaRPr lang="hu-HU" b="1" dirty="0" smtClean="0"/>
          </a:p>
          <a:p>
            <a:pPr algn="ctr"/>
            <a:r>
              <a:rPr lang="hu-HU" b="1" dirty="0" smtClean="0"/>
              <a:t>Iszkáz</a:t>
            </a:r>
          </a:p>
          <a:p>
            <a:pPr algn="ctr"/>
            <a:r>
              <a:rPr lang="hu-HU" b="1" dirty="0" smtClean="0"/>
              <a:t> 2018. február. 9.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72339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8" t="9719" r="4445" b="5867"/>
          <a:stretch/>
        </p:blipFill>
        <p:spPr bwMode="auto">
          <a:xfrm>
            <a:off x="496240" y="1069388"/>
            <a:ext cx="2059536" cy="149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0" t="5110" r="3826" b="5170"/>
          <a:stretch/>
        </p:blipFill>
        <p:spPr bwMode="auto">
          <a:xfrm>
            <a:off x="6660232" y="1077934"/>
            <a:ext cx="2056428" cy="1486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" t="3316" r="2636" b="5939"/>
          <a:stretch/>
        </p:blipFill>
        <p:spPr bwMode="auto">
          <a:xfrm>
            <a:off x="559684" y="4581128"/>
            <a:ext cx="2068100" cy="1512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9" t="5106" r="3057" b="4653"/>
          <a:stretch/>
        </p:blipFill>
        <p:spPr bwMode="auto">
          <a:xfrm>
            <a:off x="6688926" y="4581128"/>
            <a:ext cx="2059538" cy="147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2699792" y="1081479"/>
            <a:ext cx="33556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Stratégiai tervdokumentumok</a:t>
            </a:r>
          </a:p>
          <a:p>
            <a:r>
              <a:rPr lang="hu-HU" sz="1400" dirty="0" smtClean="0"/>
              <a:t>Kutatási anyagok</a:t>
            </a:r>
          </a:p>
          <a:p>
            <a:r>
              <a:rPr lang="hu-HU" sz="1400" dirty="0" smtClean="0"/>
              <a:t>- Kárpát-medencei Magyar Ifjúságkutatás</a:t>
            </a:r>
          </a:p>
          <a:p>
            <a:r>
              <a:rPr lang="hu-HU" sz="1400" dirty="0" smtClean="0"/>
              <a:t>- Székelyföld fejlesztésének és fenntarthatósági tényezőinek vizsgálata</a:t>
            </a:r>
          </a:p>
          <a:p>
            <a:r>
              <a:rPr lang="hu-HU" sz="1400" dirty="0" smtClean="0"/>
              <a:t>- Kárpát-medencei magyarok elvándorlásának és hazatérésének vizsgálata</a:t>
            </a:r>
          </a:p>
          <a:p>
            <a:endParaRPr lang="hu-HU" sz="28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467544" y="4149080"/>
            <a:ext cx="6819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Nemzeti Integrációs és Kárpát-medencei Hálózatfejlesztési Igazgatóság munkáinak összefoglalói</a:t>
            </a:r>
            <a:endParaRPr lang="hu-HU" sz="1400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3927861" y="4581128"/>
            <a:ext cx="273237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400" dirty="0" smtClean="0"/>
              <a:t>INVICTUS</a:t>
            </a:r>
          </a:p>
          <a:p>
            <a:pPr algn="r"/>
            <a:r>
              <a:rPr lang="hu-HU" sz="1400" dirty="0" smtClean="0"/>
              <a:t>Az ember  akit nem győztek le,</a:t>
            </a:r>
          </a:p>
          <a:p>
            <a:pPr algn="r"/>
            <a:r>
              <a:rPr lang="hu-HU" sz="1400" dirty="0" smtClean="0"/>
              <a:t>Orbán Balázs, </a:t>
            </a:r>
          </a:p>
          <a:p>
            <a:pPr algn="r"/>
            <a:r>
              <a:rPr lang="hu-HU" sz="1400" dirty="0" smtClean="0"/>
              <a:t>Felvidéki hitvallói a kommunista diktatúra idején</a:t>
            </a:r>
          </a:p>
          <a:p>
            <a:pPr algn="r"/>
            <a:r>
              <a:rPr lang="hu-HU" sz="1400" dirty="0" smtClean="0"/>
              <a:t>Eszterházy János</a:t>
            </a:r>
          </a:p>
          <a:p>
            <a:pPr algn="r"/>
            <a:r>
              <a:rPr lang="hu-HU" sz="1400" dirty="0" smtClean="0"/>
              <a:t>Mécs László</a:t>
            </a:r>
          </a:p>
          <a:p>
            <a:pPr algn="r"/>
            <a:r>
              <a:rPr lang="hu-HU" sz="1400" dirty="0" err="1" smtClean="0"/>
              <a:t>Kratochvil</a:t>
            </a:r>
            <a:r>
              <a:rPr lang="hu-HU" sz="1400" dirty="0" smtClean="0"/>
              <a:t> Károly</a:t>
            </a:r>
          </a:p>
          <a:p>
            <a:pPr algn="r"/>
            <a:endParaRPr lang="hu-HU" sz="1400" dirty="0" smtClean="0"/>
          </a:p>
          <a:p>
            <a:endParaRPr lang="hu-HU" sz="2800" dirty="0"/>
          </a:p>
        </p:txBody>
      </p:sp>
      <p:sp>
        <p:nvSpPr>
          <p:cNvPr id="14" name="Szövegdoboz 13"/>
          <p:cNvSpPr txBox="1"/>
          <p:nvPr/>
        </p:nvSpPr>
        <p:spPr>
          <a:xfrm>
            <a:off x="5436096" y="2564903"/>
            <a:ext cx="33556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400" dirty="0" smtClean="0"/>
              <a:t>Műhelykonferencia összefoglalók</a:t>
            </a:r>
          </a:p>
          <a:p>
            <a:pPr algn="r"/>
            <a:r>
              <a:rPr lang="hu-HU" sz="1400" dirty="0" err="1" smtClean="0"/>
              <a:t>Önfenntartható</a:t>
            </a:r>
            <a:r>
              <a:rPr lang="hu-HU" sz="1400" dirty="0" smtClean="0"/>
              <a:t> vidék- jó gyakorlatok és modellek</a:t>
            </a:r>
          </a:p>
          <a:p>
            <a:pPr algn="r"/>
            <a:r>
              <a:rPr lang="hu-HU" sz="1400" dirty="0" smtClean="0"/>
              <a:t>Tematikus számok: Átány, </a:t>
            </a:r>
            <a:r>
              <a:rPr lang="hu-HU" sz="1400" dirty="0" err="1" smtClean="0"/>
              <a:t>Énlaka</a:t>
            </a:r>
            <a:endParaRPr lang="hu-HU" sz="1400" dirty="0" smtClean="0"/>
          </a:p>
          <a:p>
            <a:pPr algn="r"/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234326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2" t="3488" r="5515" b="5170"/>
          <a:stretch/>
        </p:blipFill>
        <p:spPr bwMode="auto">
          <a:xfrm>
            <a:off x="683568" y="1264680"/>
            <a:ext cx="2059537" cy="144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5" t="3095" r="3422" b="6681"/>
          <a:stretch/>
        </p:blipFill>
        <p:spPr bwMode="auto">
          <a:xfrm>
            <a:off x="6732240" y="1268760"/>
            <a:ext cx="2068082" cy="1529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" t="6423" r="2916" b="5956"/>
          <a:stretch/>
        </p:blipFill>
        <p:spPr bwMode="auto">
          <a:xfrm>
            <a:off x="611560" y="4882171"/>
            <a:ext cx="2076628" cy="1427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" t="2267" r="3223" b="3728"/>
          <a:stretch/>
        </p:blipFill>
        <p:spPr bwMode="auto">
          <a:xfrm>
            <a:off x="7300111" y="4653136"/>
            <a:ext cx="121822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2915816" y="1340768"/>
            <a:ext cx="2520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Kortárs Magyar Művészet  2014</a:t>
            </a:r>
          </a:p>
          <a:p>
            <a:r>
              <a:rPr lang="hu-HU" sz="1400" dirty="0" smtClean="0"/>
              <a:t>Gerencsér Balázs:Kárpát-medencei körkép a határon túli magyarok hivatalos anyanyelv használati jogairól</a:t>
            </a:r>
          </a:p>
          <a:p>
            <a:r>
              <a:rPr lang="hu-HU" sz="1400" dirty="0" smtClean="0"/>
              <a:t>Bába Szilvia: Az </a:t>
            </a:r>
            <a:r>
              <a:rPr lang="hu-HU" sz="1400" dirty="0" err="1" smtClean="0"/>
              <a:t>óperenciás</a:t>
            </a:r>
            <a:r>
              <a:rPr lang="hu-HU" sz="1400" dirty="0" smtClean="0"/>
              <a:t> tengeren túl – Magyar identitás a diaszpórában</a:t>
            </a:r>
            <a:endParaRPr lang="hu-HU" sz="140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5666223" y="2798457"/>
            <a:ext cx="32262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Kortárs Magyar Művészet  2014</a:t>
            </a:r>
          </a:p>
          <a:p>
            <a:r>
              <a:rPr lang="hu-HU" sz="1400" dirty="0" smtClean="0"/>
              <a:t>Gerencsér Balázs:Kárpát-medencei körkép a határon túli magyarok hivatalos </a:t>
            </a:r>
            <a:r>
              <a:rPr lang="hu-HU" sz="1400" dirty="0" err="1" smtClean="0"/>
              <a:t>anyanyelvhasználati</a:t>
            </a:r>
            <a:r>
              <a:rPr lang="hu-HU" sz="1400" dirty="0" smtClean="0"/>
              <a:t> jogairól</a:t>
            </a:r>
          </a:p>
          <a:p>
            <a:r>
              <a:rPr lang="hu-HU" sz="1400" dirty="0" smtClean="0"/>
              <a:t>Bába Szilvia: Az </a:t>
            </a:r>
            <a:r>
              <a:rPr lang="hu-HU" sz="1400" dirty="0" err="1" smtClean="0"/>
              <a:t>óperenciás</a:t>
            </a:r>
            <a:r>
              <a:rPr lang="hu-HU" sz="1400" dirty="0" smtClean="0"/>
              <a:t> tengeren túl – Magyar identitás a diaszpórában</a:t>
            </a:r>
            <a:endParaRPr lang="hu-HU" sz="1400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611560" y="4653136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/>
              <a:t>Tematikus tervdokumentumok </a:t>
            </a:r>
            <a:endParaRPr lang="hu-HU" sz="1400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5738175" y="5128495"/>
            <a:ext cx="164213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400" dirty="0" err="1" smtClean="0"/>
              <a:t>Kutatás-Fejlesztés</a:t>
            </a:r>
            <a:r>
              <a:rPr lang="hu-HU" sz="1400" dirty="0" smtClean="0"/>
              <a:t> és Innováció a Turizmusban  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70107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sz="2400" u="sng" dirty="0" smtClean="0"/>
              <a:t>Gyergyó medence kutatás:</a:t>
            </a:r>
          </a:p>
          <a:p>
            <a:pPr marL="0" indent="0" algn="just">
              <a:buNone/>
            </a:pPr>
            <a:r>
              <a:rPr lang="hu-HU" sz="2400" dirty="0" smtClean="0"/>
              <a:t>Gyergyó-medence gazdaságfejlesztési lehetőségei</a:t>
            </a:r>
          </a:p>
          <a:p>
            <a:pPr marL="0" indent="0" algn="just">
              <a:buNone/>
            </a:pPr>
            <a:r>
              <a:rPr lang="hu-HU" sz="2400" dirty="0" smtClean="0"/>
              <a:t>50 interjú polgármesterek, alpolgármesterek, tanácsosok, helyi szakemberek, helyi vállalkozók, helyi értelmiségiek (iskolaigazgatók, tanárok, papok, lelkészek, egyházi vezetők, orvosok), szociális előadók, közfejlesztési, tervezési és értékelési szakemberek</a:t>
            </a:r>
            <a:endParaRPr lang="hu-HU" sz="2400" dirty="0"/>
          </a:p>
          <a:p>
            <a:pPr algn="just"/>
            <a:r>
              <a:rPr lang="hu-HU" sz="2400" u="sng" dirty="0" smtClean="0"/>
              <a:t>Márai Sándor kutatási program:</a:t>
            </a:r>
          </a:p>
          <a:p>
            <a:pPr marL="0" indent="0" algn="just">
              <a:buNone/>
            </a:pPr>
            <a:r>
              <a:rPr lang="hu-HU" sz="2400" dirty="0" smtClean="0"/>
              <a:t>Maradj itthon! Gyere haza! A Kárpát-medencei magyarok elvándorlásának és hazatérésének vizsgálata. </a:t>
            </a:r>
          </a:p>
          <a:p>
            <a:pPr marL="0" indent="0" algn="just">
              <a:buNone/>
            </a:pPr>
            <a:r>
              <a:rPr lang="hu-HU" sz="2400" dirty="0" smtClean="0"/>
              <a:t>250 személlyel készült interjú, illetve demográfiai adatlap</a:t>
            </a:r>
          </a:p>
          <a:p>
            <a:pPr marL="0" indent="0">
              <a:buNone/>
            </a:pPr>
            <a:endParaRPr lang="hu-HU" dirty="0" smtClean="0"/>
          </a:p>
        </p:txBody>
      </p:sp>
      <p:sp>
        <p:nvSpPr>
          <p:cNvPr id="6" name="Szövegdoboz 5"/>
          <p:cNvSpPr txBox="1"/>
          <p:nvPr/>
        </p:nvSpPr>
        <p:spPr>
          <a:xfrm>
            <a:off x="611560" y="1124744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002060"/>
                </a:solidFill>
              </a:rPr>
              <a:t>Megvalósult kutatások: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6797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hu-HU" u="sng" dirty="0" err="1" smtClean="0"/>
              <a:t>Énlakai</a:t>
            </a:r>
            <a:r>
              <a:rPr lang="hu-HU" u="sng" dirty="0" smtClean="0"/>
              <a:t> falukutatás</a:t>
            </a:r>
          </a:p>
          <a:p>
            <a:pPr marL="0" indent="0" algn="just">
              <a:buNone/>
            </a:pPr>
            <a:r>
              <a:rPr lang="hu-HU" dirty="0" smtClean="0"/>
              <a:t>Falukutatás kérdőíves vizsgálattal és strukturált interjúkkal készült</a:t>
            </a:r>
          </a:p>
          <a:p>
            <a:pPr algn="just"/>
            <a:r>
              <a:rPr lang="hu-HU" u="sng" dirty="0" smtClean="0"/>
              <a:t>Ifjúságkutatás 2014 </a:t>
            </a:r>
          </a:p>
          <a:p>
            <a:pPr marL="0" indent="0" algn="just">
              <a:buNone/>
            </a:pPr>
            <a:r>
              <a:rPr lang="hu-HU" dirty="0" err="1" smtClean="0"/>
              <a:t>Tusványosi</a:t>
            </a:r>
            <a:r>
              <a:rPr lang="hu-HU" dirty="0" smtClean="0"/>
              <a:t> és Martosi Szabadegyetem résztvevői között végzett kérdőíves vizsgálat</a:t>
            </a:r>
          </a:p>
          <a:p>
            <a:pPr algn="just"/>
            <a:r>
              <a:rPr lang="hu-HU" u="sng" dirty="0" smtClean="0"/>
              <a:t>Tamási Áron kutatási program</a:t>
            </a:r>
          </a:p>
          <a:p>
            <a:pPr marL="0" indent="0" algn="just">
              <a:buNone/>
            </a:pPr>
            <a:r>
              <a:rPr lang="hu-HU" dirty="0" smtClean="0"/>
              <a:t>A nemzeti integráció magyarországi elfogadottságának és támogatottságának vizsgálata</a:t>
            </a:r>
          </a:p>
          <a:p>
            <a:pPr marL="0" indent="0" algn="just">
              <a:buNone/>
            </a:pPr>
            <a:r>
              <a:rPr lang="hu-HU" dirty="0" smtClean="0"/>
              <a:t>2016-ban  1807 kérdőív, 28 interjú </a:t>
            </a:r>
          </a:p>
          <a:p>
            <a:pPr marL="0" indent="0" algn="just">
              <a:buNone/>
            </a:pPr>
            <a:r>
              <a:rPr lang="hu-HU" dirty="0" smtClean="0"/>
              <a:t>Kérdőív kidolgozásában MTA, Társadalomtudományi Kutatóközpont együttműködött</a:t>
            </a:r>
          </a:p>
          <a:p>
            <a:pPr algn="just"/>
            <a:r>
              <a:rPr lang="hu-HU" u="sng" dirty="0" smtClean="0"/>
              <a:t>Magyarság 2016</a:t>
            </a:r>
          </a:p>
          <a:p>
            <a:pPr marL="0" indent="0" algn="just">
              <a:buNone/>
            </a:pPr>
            <a:r>
              <a:rPr lang="hu-HU" dirty="0" smtClean="0"/>
              <a:t>Másodlagos adatelemzés</a:t>
            </a:r>
          </a:p>
          <a:p>
            <a:pPr marL="0" indent="0">
              <a:buNone/>
            </a:pPr>
            <a:endParaRPr lang="hu-HU" dirty="0" smtClean="0"/>
          </a:p>
        </p:txBody>
      </p:sp>
      <p:sp>
        <p:nvSpPr>
          <p:cNvPr id="6" name="Szövegdoboz 5"/>
          <p:cNvSpPr txBox="1"/>
          <p:nvPr/>
        </p:nvSpPr>
        <p:spPr>
          <a:xfrm>
            <a:off x="611560" y="1124744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002060"/>
                </a:solidFill>
              </a:rPr>
              <a:t>Megvalósult kutatások: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866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000" b="1" u="sng" dirty="0" smtClean="0"/>
              <a:t>Kutatási téma:</a:t>
            </a:r>
          </a:p>
          <a:p>
            <a:pPr marL="0" indent="0" algn="ctr">
              <a:buNone/>
            </a:pPr>
            <a:r>
              <a:rPr lang="hu-HU" sz="2000" dirty="0" smtClean="0"/>
              <a:t>Több témakör</a:t>
            </a:r>
          </a:p>
          <a:p>
            <a:pPr marL="0" indent="0" algn="ctr">
              <a:buNone/>
            </a:pPr>
            <a:r>
              <a:rPr lang="hu-HU" sz="2000" dirty="0" smtClean="0"/>
              <a:t>Versenyek</a:t>
            </a:r>
          </a:p>
          <a:p>
            <a:pPr marL="0" indent="0" algn="ctr">
              <a:buNone/>
            </a:pPr>
            <a:r>
              <a:rPr lang="hu-HU" sz="2000" dirty="0"/>
              <a:t>T</a:t>
            </a:r>
            <a:r>
              <a:rPr lang="hu-HU" sz="2000" dirty="0" smtClean="0"/>
              <a:t>áncegyüttes</a:t>
            </a:r>
          </a:p>
          <a:p>
            <a:pPr marL="0" indent="0" algn="ctr">
              <a:buNone/>
            </a:pPr>
            <a:r>
              <a:rPr lang="hu-HU" sz="2000" dirty="0" smtClean="0"/>
              <a:t>Közösség</a:t>
            </a:r>
          </a:p>
          <a:p>
            <a:pPr marL="0" indent="0" algn="ctr">
              <a:buNone/>
            </a:pPr>
            <a:r>
              <a:rPr lang="hu-HU" sz="2000" dirty="0" smtClean="0"/>
              <a:t>Magyarságismeret, kultúra</a:t>
            </a:r>
          </a:p>
          <a:p>
            <a:pPr marL="0" indent="0" algn="ctr">
              <a:buNone/>
            </a:pPr>
            <a:r>
              <a:rPr lang="hu-HU" sz="2000" dirty="0" smtClean="0"/>
              <a:t>Testkultúra </a:t>
            </a:r>
          </a:p>
          <a:p>
            <a:pPr marL="0" indent="0" algn="ctr">
              <a:buNone/>
            </a:pPr>
            <a:endParaRPr lang="hu-HU" sz="2000" dirty="0" smtClean="0"/>
          </a:p>
          <a:p>
            <a:pPr marL="0" indent="0" algn="ctr">
              <a:buNone/>
            </a:pPr>
            <a:r>
              <a:rPr lang="hu-HU" sz="2000" b="1" u="sng" dirty="0" smtClean="0"/>
              <a:t>Kutatási terület: </a:t>
            </a:r>
          </a:p>
          <a:p>
            <a:pPr marL="0" indent="0" algn="ctr">
              <a:buNone/>
            </a:pPr>
            <a:r>
              <a:rPr lang="hu-HU" sz="2000" dirty="0" smtClean="0"/>
              <a:t>Magyarország, Erdély (Románia)</a:t>
            </a:r>
          </a:p>
          <a:p>
            <a:pPr marL="0" indent="0" algn="ctr">
              <a:buNone/>
            </a:pPr>
            <a:r>
              <a:rPr lang="hu-HU" sz="2000" dirty="0" smtClean="0"/>
              <a:t>Tervezett minta minimum 100-100 fő</a:t>
            </a:r>
          </a:p>
          <a:p>
            <a:pPr algn="ctr"/>
            <a:endParaRPr lang="hu-HU" sz="20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611560" y="1124744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002060"/>
                </a:solidFill>
              </a:rPr>
              <a:t>„Érték, vagy eszköz…?”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424726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000" b="1" u="sng" dirty="0"/>
              <a:t>Kutatás ideje:</a:t>
            </a:r>
          </a:p>
          <a:p>
            <a:pPr marL="0" indent="0" algn="ctr">
              <a:buNone/>
            </a:pPr>
            <a:r>
              <a:rPr lang="hu-HU" sz="2000" dirty="0"/>
              <a:t>2018. </a:t>
            </a:r>
            <a:r>
              <a:rPr lang="hu-HU" sz="2000" dirty="0" smtClean="0"/>
              <a:t>05. </a:t>
            </a:r>
            <a:r>
              <a:rPr lang="hu-HU" sz="2000" dirty="0"/>
              <a:t>-2019. 12.</a:t>
            </a:r>
          </a:p>
          <a:p>
            <a:pPr marL="0" indent="0" algn="ctr">
              <a:buNone/>
            </a:pPr>
            <a:r>
              <a:rPr lang="hu-HU" sz="2000" b="1" u="sng" dirty="0"/>
              <a:t>Kutatás </a:t>
            </a:r>
            <a:r>
              <a:rPr lang="hu-HU" sz="2000" b="1" u="sng" dirty="0" smtClean="0"/>
              <a:t>módszertana:</a:t>
            </a:r>
            <a:endParaRPr lang="hu-HU" sz="2000" b="1" u="sng" dirty="0"/>
          </a:p>
          <a:p>
            <a:pPr marL="0" indent="0" algn="ctr">
              <a:buNone/>
            </a:pPr>
            <a:r>
              <a:rPr lang="hu-HU" sz="2000" u="sng" dirty="0" smtClean="0"/>
              <a:t>Primer adatgyűjtés:</a:t>
            </a:r>
          </a:p>
          <a:p>
            <a:pPr marL="0" indent="0" algn="ctr">
              <a:buNone/>
            </a:pPr>
            <a:r>
              <a:rPr lang="hu-HU" sz="2000" dirty="0" smtClean="0"/>
              <a:t>Kvalitatív/kvantitatív </a:t>
            </a:r>
            <a:endParaRPr lang="hu-HU" sz="2000" dirty="0"/>
          </a:p>
          <a:p>
            <a:pPr marL="0" indent="0" algn="ctr">
              <a:buNone/>
            </a:pPr>
            <a:r>
              <a:rPr lang="hu-HU" sz="2000" dirty="0" smtClean="0"/>
              <a:t>Kérdőívek </a:t>
            </a:r>
            <a:r>
              <a:rPr lang="hu-HU" sz="2000" dirty="0"/>
              <a:t>(online</a:t>
            </a:r>
            <a:r>
              <a:rPr lang="hu-HU" sz="2000" dirty="0" smtClean="0"/>
              <a:t>) </a:t>
            </a:r>
          </a:p>
          <a:p>
            <a:pPr marL="0" indent="0" algn="ctr">
              <a:buNone/>
            </a:pPr>
            <a:r>
              <a:rPr lang="hu-HU" sz="2000" dirty="0" smtClean="0"/>
              <a:t>Személyes, félig strukturált interjúk</a:t>
            </a:r>
          </a:p>
          <a:p>
            <a:pPr marL="0" indent="0" algn="ctr">
              <a:buNone/>
            </a:pPr>
            <a:r>
              <a:rPr lang="hu-HU" sz="2000" u="sng" dirty="0" smtClean="0"/>
              <a:t>Szekunder adatgyűjtés:</a:t>
            </a:r>
          </a:p>
          <a:p>
            <a:pPr marL="0" indent="0" algn="ctr">
              <a:buNone/>
            </a:pPr>
            <a:r>
              <a:rPr lang="hu-HU" sz="2000" dirty="0" smtClean="0"/>
              <a:t>adatbázisok</a:t>
            </a:r>
          </a:p>
          <a:p>
            <a:pPr marL="0" indent="0" algn="ctr">
              <a:buNone/>
            </a:pPr>
            <a:r>
              <a:rPr lang="hu-HU" sz="2000" dirty="0"/>
              <a:t>s</a:t>
            </a:r>
            <a:r>
              <a:rPr lang="hu-HU" sz="2000" dirty="0" smtClean="0"/>
              <a:t>zakirodalom</a:t>
            </a:r>
          </a:p>
          <a:p>
            <a:pPr marL="0" indent="0" algn="ctr">
              <a:buNone/>
            </a:pPr>
            <a:r>
              <a:rPr lang="hu-HU" sz="2000" dirty="0"/>
              <a:t>m</a:t>
            </a:r>
            <a:r>
              <a:rPr lang="hu-HU" sz="2000" dirty="0" smtClean="0"/>
              <a:t>édia megjelenések</a:t>
            </a:r>
          </a:p>
          <a:p>
            <a:pPr marL="0" indent="0">
              <a:buNone/>
            </a:pPr>
            <a:endParaRPr lang="hu-HU" sz="2000" dirty="0"/>
          </a:p>
          <a:p>
            <a:endParaRPr lang="hu-HU" sz="20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611560" y="1124744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002060"/>
                </a:solidFill>
              </a:rPr>
              <a:t>„Érték, vagy eszköz…?”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34723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hu-HU" sz="2000" dirty="0"/>
          </a:p>
          <a:p>
            <a:pPr marL="0" indent="0" algn="ctr">
              <a:buNone/>
            </a:pPr>
            <a:r>
              <a:rPr lang="hu-HU" sz="2000" b="1" dirty="0">
                <a:solidFill>
                  <a:srgbClr val="002060"/>
                </a:solidFill>
              </a:rPr>
              <a:t>„Érték, vagy eszköz</a:t>
            </a:r>
            <a:r>
              <a:rPr lang="hu-HU" sz="2000" b="1" dirty="0" smtClean="0">
                <a:solidFill>
                  <a:srgbClr val="002060"/>
                </a:solidFill>
              </a:rPr>
              <a:t>…?”</a:t>
            </a:r>
          </a:p>
          <a:p>
            <a:pPr marL="0" indent="0">
              <a:buNone/>
            </a:pPr>
            <a:endParaRPr lang="hu-HU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hu-H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hu-HU" sz="2000" b="1" dirty="0" smtClean="0">
                <a:solidFill>
                  <a:srgbClr val="002060"/>
                </a:solidFill>
              </a:rPr>
              <a:t>Nemzetstratégiai szempontból vitathatatlan értékeket magában hordozó eszköz.</a:t>
            </a:r>
          </a:p>
          <a:p>
            <a:pPr marL="0" indent="0" algn="just">
              <a:buNone/>
            </a:pPr>
            <a:endParaRPr lang="hu-HU" sz="20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hu-HU" sz="2000" b="1" dirty="0" smtClean="0">
                <a:solidFill>
                  <a:srgbClr val="002060"/>
                </a:solidFill>
              </a:rPr>
              <a:t>A téma szempontjából?</a:t>
            </a:r>
          </a:p>
          <a:p>
            <a:pPr marL="0" indent="0" algn="ctr">
              <a:buNone/>
            </a:pPr>
            <a:endParaRPr lang="hu-HU" sz="20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hu-H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hu-HU" sz="2000" b="1" dirty="0" smtClean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266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876"/>
            <a:ext cx="9180512" cy="6912875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2286000" y="2391271"/>
            <a:ext cx="4734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 smtClean="0">
                <a:solidFill>
                  <a:srgbClr val="002060"/>
                </a:solidFill>
              </a:rPr>
              <a:t>Köszönöm a megtisztelő figyelmet!</a:t>
            </a:r>
            <a:endParaRPr lang="hu-HU" sz="2400" dirty="0"/>
          </a:p>
        </p:txBody>
      </p:sp>
      <p:sp>
        <p:nvSpPr>
          <p:cNvPr id="9" name="Szövegdoboz 8"/>
          <p:cNvSpPr txBox="1"/>
          <p:nvPr/>
        </p:nvSpPr>
        <p:spPr>
          <a:xfrm>
            <a:off x="3635896" y="5847655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err="1">
                <a:solidFill>
                  <a:schemeClr val="bg1"/>
                </a:solidFill>
              </a:rPr>
              <a:t>www.nski.hu</a:t>
            </a:r>
            <a:endParaRPr lang="hu-H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34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27385"/>
            <a:ext cx="9180512" cy="691287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22237" y="5805264"/>
            <a:ext cx="6563072" cy="226084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hu-HU" sz="1200" b="1" dirty="0"/>
              <a:t>n</a:t>
            </a:r>
            <a:r>
              <a:rPr lang="hu-HU" sz="1200" b="1" dirty="0" smtClean="0"/>
              <a:t>agykőrösi </a:t>
            </a:r>
            <a:r>
              <a:rPr lang="hu-HU" sz="1200" b="1" dirty="0" err="1" smtClean="0"/>
              <a:t>Retroladies</a:t>
            </a:r>
            <a:endParaRPr lang="hu-HU" sz="1200" b="1" dirty="0" smtClean="0"/>
          </a:p>
          <a:p>
            <a:pPr marL="514350" indent="-514350">
              <a:buAutoNum type="arabicPeriod"/>
            </a:pPr>
            <a:r>
              <a:rPr lang="hu-HU" sz="1200" b="1" dirty="0" smtClean="0"/>
              <a:t>ELTE </a:t>
            </a:r>
            <a:r>
              <a:rPr lang="hu-HU" sz="1200" b="1" dirty="0" err="1" smtClean="0"/>
              <a:t>Cheer</a:t>
            </a:r>
            <a:r>
              <a:rPr lang="hu-HU" sz="1200" b="1" dirty="0" smtClean="0"/>
              <a:t> Team</a:t>
            </a:r>
          </a:p>
          <a:p>
            <a:pPr marL="514350" indent="-514350">
              <a:buAutoNum type="arabicPeriod"/>
            </a:pPr>
            <a:r>
              <a:rPr lang="hu-HU" sz="1200" b="1" dirty="0"/>
              <a:t>m</a:t>
            </a:r>
            <a:r>
              <a:rPr lang="hu-HU" sz="1200" b="1" dirty="0" smtClean="0"/>
              <a:t>átészalkai Szatmár Táncegyüttes</a:t>
            </a:r>
            <a:endParaRPr lang="hu-HU" sz="1200" b="1" dirty="0"/>
          </a:p>
        </p:txBody>
      </p:sp>
      <p:sp>
        <p:nvSpPr>
          <p:cNvPr id="8" name="Téglalap 7"/>
          <p:cNvSpPr>
            <a:spLocks/>
          </p:cNvSpPr>
          <p:nvPr/>
        </p:nvSpPr>
        <p:spPr>
          <a:xfrm>
            <a:off x="179992" y="1124984"/>
            <a:ext cx="3960000" cy="2160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>
            <a:spLocks/>
          </p:cNvSpPr>
          <p:nvPr/>
        </p:nvSpPr>
        <p:spPr>
          <a:xfrm>
            <a:off x="4860472" y="1125224"/>
            <a:ext cx="3960000" cy="215976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>
            <a:spLocks/>
          </p:cNvSpPr>
          <p:nvPr/>
        </p:nvSpPr>
        <p:spPr>
          <a:xfrm>
            <a:off x="2430256" y="3573496"/>
            <a:ext cx="3960000" cy="215976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artalom helye 2"/>
          <p:cNvSpPr txBox="1">
            <a:spLocks/>
          </p:cNvSpPr>
          <p:nvPr/>
        </p:nvSpPr>
        <p:spPr>
          <a:xfrm>
            <a:off x="35496" y="3429000"/>
            <a:ext cx="360040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1400" b="1" dirty="0" smtClean="0"/>
              <a:t>1.</a:t>
            </a:r>
            <a:endParaRPr lang="hu-HU" sz="1400" b="1" dirty="0"/>
          </a:p>
        </p:txBody>
      </p:sp>
      <p:sp>
        <p:nvSpPr>
          <p:cNvPr id="12" name="Tartalom helye 2"/>
          <p:cNvSpPr txBox="1">
            <a:spLocks/>
          </p:cNvSpPr>
          <p:nvPr/>
        </p:nvSpPr>
        <p:spPr>
          <a:xfrm>
            <a:off x="8676456" y="3429000"/>
            <a:ext cx="360040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1400" b="1" dirty="0"/>
              <a:t>2</a:t>
            </a:r>
            <a:r>
              <a:rPr lang="hu-HU" sz="1400" b="1" dirty="0" smtClean="0"/>
              <a:t>.</a:t>
            </a:r>
            <a:endParaRPr lang="hu-HU" sz="1400" b="1" dirty="0"/>
          </a:p>
        </p:txBody>
      </p:sp>
      <p:sp>
        <p:nvSpPr>
          <p:cNvPr id="13" name="Tartalom helye 2"/>
          <p:cNvSpPr txBox="1">
            <a:spLocks/>
          </p:cNvSpPr>
          <p:nvPr/>
        </p:nvSpPr>
        <p:spPr>
          <a:xfrm>
            <a:off x="6837285" y="5168401"/>
            <a:ext cx="360040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1400" b="1" dirty="0"/>
              <a:t>3</a:t>
            </a:r>
            <a:r>
              <a:rPr lang="hu-HU" sz="1400" b="1" dirty="0" smtClean="0"/>
              <a:t>.</a:t>
            </a:r>
            <a:endParaRPr lang="hu-HU" sz="1400" b="1" dirty="0"/>
          </a:p>
        </p:txBody>
      </p:sp>
    </p:spTree>
    <p:extLst>
      <p:ext uri="{BB962C8B-B14F-4D97-AF65-F5344CB8AC3E}">
        <p14:creationId xmlns:p14="http://schemas.microsoft.com/office/powerpoint/2010/main" val="246120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8867"/>
            <a:ext cx="9180512" cy="691287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496" y="3212976"/>
            <a:ext cx="360040" cy="43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400" b="1" dirty="0" smtClean="0"/>
              <a:t>1.</a:t>
            </a:r>
            <a:endParaRPr lang="hu-HU" sz="1400" b="1" dirty="0"/>
          </a:p>
        </p:txBody>
      </p:sp>
      <p:sp>
        <p:nvSpPr>
          <p:cNvPr id="5" name="Téglalap 4"/>
          <p:cNvSpPr>
            <a:spLocks noChangeAspect="1"/>
          </p:cNvSpPr>
          <p:nvPr/>
        </p:nvSpPr>
        <p:spPr>
          <a:xfrm>
            <a:off x="11363" y="1053216"/>
            <a:ext cx="4320000" cy="215976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>
            <a:spLocks/>
          </p:cNvSpPr>
          <p:nvPr/>
        </p:nvSpPr>
        <p:spPr>
          <a:xfrm>
            <a:off x="4788024" y="1052976"/>
            <a:ext cx="4320000" cy="21600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artalom helye 2"/>
          <p:cNvSpPr txBox="1">
            <a:spLocks/>
          </p:cNvSpPr>
          <p:nvPr/>
        </p:nvSpPr>
        <p:spPr>
          <a:xfrm>
            <a:off x="-70403" y="5949280"/>
            <a:ext cx="9371384" cy="11281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1000" b="1" dirty="0" smtClean="0"/>
              <a:t>Forrás:</a:t>
            </a:r>
          </a:p>
          <a:p>
            <a:pPr marL="0" indent="0">
              <a:buNone/>
            </a:pPr>
            <a:r>
              <a:rPr lang="hu-HU" sz="1000" b="1" dirty="0" smtClean="0"/>
              <a:t>1. </a:t>
            </a:r>
            <a:r>
              <a:rPr lang="hu-HU" sz="1000" b="1" dirty="0" err="1" smtClean="0"/>
              <a:t>Kárpát</a:t>
            </a:r>
            <a:r>
              <a:rPr lang="hu-HU" sz="1000" b="1" dirty="0" smtClean="0"/>
              <a:t> Expressz 2018. 01. 28. Magyar hagyományok megőrzése Máramarosszigeten</a:t>
            </a:r>
          </a:p>
          <a:p>
            <a:pPr marL="0" indent="0">
              <a:buNone/>
            </a:pPr>
            <a:r>
              <a:rPr lang="hu-HU" sz="1000" dirty="0" smtClean="0">
                <a:hlinkClick r:id="rId5"/>
              </a:rPr>
              <a:t>https</a:t>
            </a:r>
            <a:r>
              <a:rPr lang="hu-HU" sz="1000" dirty="0">
                <a:hlinkClick r:id="rId5"/>
              </a:rPr>
              <a:t>://</a:t>
            </a:r>
            <a:r>
              <a:rPr lang="hu-HU" sz="1000" dirty="0" smtClean="0">
                <a:hlinkClick r:id="rId5"/>
              </a:rPr>
              <a:t>www.youtube.com/watch?v=T5694p_OxHg</a:t>
            </a:r>
            <a:endParaRPr lang="hu-HU" sz="1000" b="1" dirty="0" smtClean="0"/>
          </a:p>
          <a:p>
            <a:pPr marL="0" indent="0">
              <a:buNone/>
            </a:pPr>
            <a:r>
              <a:rPr lang="hu-HU" sz="1000" b="1" dirty="0" smtClean="0"/>
              <a:t>2-3. </a:t>
            </a:r>
            <a:r>
              <a:rPr lang="hu-HU" sz="1000" b="1" dirty="0" err="1" smtClean="0"/>
              <a:t>Kárpát</a:t>
            </a:r>
            <a:r>
              <a:rPr lang="hu-HU" sz="1000" b="1" dirty="0" smtClean="0"/>
              <a:t> Expressz 2018. 02.04. Népzene és néptánc Délvidéken</a:t>
            </a:r>
          </a:p>
          <a:p>
            <a:pPr marL="0" indent="0">
              <a:buNone/>
            </a:pPr>
            <a:r>
              <a:rPr lang="hu-HU" sz="1000" dirty="0">
                <a:hlinkClick r:id="rId6"/>
              </a:rPr>
              <a:t>https://www.youtube.com/watch?v=L7lKduYer4A</a:t>
            </a:r>
            <a:r>
              <a:rPr lang="hu-HU" sz="1000" dirty="0"/>
              <a:t> </a:t>
            </a:r>
          </a:p>
          <a:p>
            <a:pPr marL="0" indent="0">
              <a:buNone/>
            </a:pPr>
            <a:r>
              <a:rPr lang="hu-HU" sz="1000" b="1" dirty="0" smtClean="0"/>
              <a:t> </a:t>
            </a:r>
          </a:p>
          <a:p>
            <a:pPr marL="0" indent="0">
              <a:buNone/>
            </a:pPr>
            <a:endParaRPr lang="hu-HU" sz="1000" b="1" dirty="0" smtClean="0"/>
          </a:p>
        </p:txBody>
      </p:sp>
      <p:sp>
        <p:nvSpPr>
          <p:cNvPr id="11" name="Téglalap 10"/>
          <p:cNvSpPr>
            <a:spLocks/>
          </p:cNvSpPr>
          <p:nvPr/>
        </p:nvSpPr>
        <p:spPr>
          <a:xfrm>
            <a:off x="2267744" y="3717272"/>
            <a:ext cx="4320000" cy="2160000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artalom helye 2"/>
          <p:cNvSpPr txBox="1">
            <a:spLocks/>
          </p:cNvSpPr>
          <p:nvPr/>
        </p:nvSpPr>
        <p:spPr>
          <a:xfrm>
            <a:off x="8728418" y="3164458"/>
            <a:ext cx="360040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1400" b="1" dirty="0"/>
              <a:t>2</a:t>
            </a:r>
            <a:r>
              <a:rPr lang="hu-HU" sz="1400" b="1" dirty="0" smtClean="0"/>
              <a:t>.</a:t>
            </a:r>
            <a:endParaRPr lang="hu-HU" sz="1400" b="1" dirty="0"/>
          </a:p>
        </p:txBody>
      </p:sp>
      <p:sp>
        <p:nvSpPr>
          <p:cNvPr id="13" name="Tartalom helye 2"/>
          <p:cNvSpPr txBox="1">
            <a:spLocks/>
          </p:cNvSpPr>
          <p:nvPr/>
        </p:nvSpPr>
        <p:spPr>
          <a:xfrm>
            <a:off x="6587744" y="5000302"/>
            <a:ext cx="360040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1400" b="1" dirty="0" smtClean="0"/>
              <a:t>3.</a:t>
            </a:r>
            <a:endParaRPr lang="hu-HU" sz="1400" b="1" dirty="0"/>
          </a:p>
        </p:txBody>
      </p:sp>
    </p:spTree>
    <p:extLst>
      <p:ext uri="{BB962C8B-B14F-4D97-AF65-F5344CB8AC3E}">
        <p14:creationId xmlns:p14="http://schemas.microsoft.com/office/powerpoint/2010/main" val="311800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hu-HU" sz="1400" dirty="0"/>
          </a:p>
          <a:p>
            <a:pPr marL="0" indent="0" algn="ctr">
              <a:buNone/>
            </a:pPr>
            <a:r>
              <a:rPr lang="hu-HU" sz="3400" dirty="0" smtClean="0"/>
              <a:t>Kedvező, támogató kormányzati környezet:</a:t>
            </a:r>
            <a:endParaRPr lang="hu-HU" sz="3400" dirty="0"/>
          </a:p>
          <a:p>
            <a:pPr marL="0" indent="0" algn="ctr">
              <a:buNone/>
            </a:pPr>
            <a:r>
              <a:rPr lang="hu-HU" sz="2600" dirty="0" smtClean="0"/>
              <a:t>Nemzeti Kulturális Alap támogatások</a:t>
            </a:r>
          </a:p>
          <a:p>
            <a:pPr marL="0" indent="0" algn="ctr">
              <a:buNone/>
            </a:pPr>
            <a:r>
              <a:rPr lang="hu-HU" sz="2600" dirty="0" smtClean="0"/>
              <a:t>A </a:t>
            </a:r>
            <a:r>
              <a:rPr lang="hu-HU" sz="2600" dirty="0"/>
              <a:t>Csoóri Sándor Program a népi kultúra területén, közösségteremtő műfajokban működő – Magyarországon a hazai és nemzetiségi, határainkon túl pedig a magyar néptáncos, népzenei és népdalköri – szervezeteket, közösségeket kívánja </a:t>
            </a:r>
            <a:r>
              <a:rPr lang="hu-HU" sz="2600" dirty="0" smtClean="0"/>
              <a:t>támogatni</a:t>
            </a:r>
          </a:p>
          <a:p>
            <a:pPr marL="0" indent="0" algn="ctr">
              <a:buNone/>
            </a:pPr>
            <a:r>
              <a:rPr lang="hu-HU" sz="2600" dirty="0" smtClean="0"/>
              <a:t>Magyarország 388 </a:t>
            </a:r>
          </a:p>
          <a:p>
            <a:pPr marL="0" indent="0" algn="ctr">
              <a:buNone/>
            </a:pPr>
            <a:r>
              <a:rPr lang="hu-HU" sz="2600" dirty="0" smtClean="0"/>
              <a:t>Erdély 270 </a:t>
            </a:r>
          </a:p>
          <a:p>
            <a:pPr marL="0" indent="0" algn="ctr">
              <a:buNone/>
            </a:pPr>
            <a:r>
              <a:rPr lang="hu-HU" sz="2600" dirty="0"/>
              <a:t>Vajdaság 66 </a:t>
            </a:r>
            <a:endParaRPr lang="hu-HU" sz="2600" dirty="0" smtClean="0"/>
          </a:p>
          <a:p>
            <a:pPr marL="0" indent="0" algn="ctr">
              <a:buNone/>
            </a:pPr>
            <a:r>
              <a:rPr lang="hu-HU" sz="2600" dirty="0" smtClean="0"/>
              <a:t>Felvidék 28 </a:t>
            </a:r>
          </a:p>
          <a:p>
            <a:pPr marL="0" indent="0" algn="ctr">
              <a:buNone/>
            </a:pPr>
            <a:r>
              <a:rPr lang="hu-HU" sz="2600" dirty="0" smtClean="0"/>
              <a:t>Horvátország 18 </a:t>
            </a:r>
          </a:p>
          <a:p>
            <a:pPr marL="0" indent="0" algn="ctr">
              <a:buNone/>
            </a:pPr>
            <a:r>
              <a:rPr lang="hu-HU" sz="2600" dirty="0" smtClean="0"/>
              <a:t>Kárpátalja 22 </a:t>
            </a:r>
          </a:p>
          <a:p>
            <a:pPr marL="0" indent="0" algn="ctr">
              <a:buNone/>
            </a:pPr>
            <a:r>
              <a:rPr lang="hu-HU" sz="2600" dirty="0" smtClean="0"/>
              <a:t>Ausztria (Burgenland) 2 </a:t>
            </a:r>
          </a:p>
          <a:p>
            <a:pPr marL="0" indent="0" algn="ctr">
              <a:buNone/>
            </a:pPr>
            <a:r>
              <a:rPr lang="hu-HU" sz="2600" dirty="0" smtClean="0"/>
              <a:t>Szlovénia 2 </a:t>
            </a:r>
          </a:p>
          <a:p>
            <a:pPr marL="0" indent="0" algn="ctr">
              <a:buNone/>
            </a:pPr>
            <a:r>
              <a:rPr lang="hu-HU" sz="3400" dirty="0" smtClean="0"/>
              <a:t>Média környezet:</a:t>
            </a:r>
          </a:p>
          <a:p>
            <a:pPr marL="0" indent="0" algn="ctr">
              <a:buNone/>
            </a:pPr>
            <a:r>
              <a:rPr lang="hu-HU" sz="2600" dirty="0"/>
              <a:t>Röpülj páva! 1969-1981  (M1)</a:t>
            </a:r>
          </a:p>
          <a:p>
            <a:pPr marL="0" indent="0" algn="ctr">
              <a:buNone/>
            </a:pPr>
            <a:r>
              <a:rPr lang="hu-HU" sz="2600" dirty="0"/>
              <a:t>Fölszállott a páva 2012-  (Duna tv)</a:t>
            </a:r>
          </a:p>
          <a:p>
            <a:pPr marL="0" indent="0" algn="ctr">
              <a:buNone/>
            </a:pPr>
            <a:endParaRPr lang="hu-HU" sz="3300" dirty="0"/>
          </a:p>
          <a:p>
            <a:pPr marL="0" indent="0" algn="ctr">
              <a:buNone/>
            </a:pPr>
            <a:endParaRPr lang="hu-HU" sz="2400" dirty="0" smtClean="0"/>
          </a:p>
          <a:p>
            <a:pPr marL="0" indent="0" algn="ctr">
              <a:buNone/>
            </a:pPr>
            <a:endParaRPr lang="hu-HU" sz="2400" dirty="0" smtClean="0"/>
          </a:p>
          <a:p>
            <a:pPr marL="0" indent="0">
              <a:buNone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99848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hu-HU" dirty="0"/>
          </a:p>
          <a:p>
            <a:pPr marL="0" indent="0" algn="just">
              <a:buNone/>
            </a:pPr>
            <a:r>
              <a:rPr lang="hu-HU" sz="8000" dirty="0" smtClean="0"/>
              <a:t>A </a:t>
            </a:r>
            <a:r>
              <a:rPr lang="hu-HU" sz="8000" b="1" dirty="0"/>
              <a:t>magyar néphagyományokra</a:t>
            </a:r>
            <a:r>
              <a:rPr lang="hu-HU" sz="8000" dirty="0"/>
              <a:t>, s azokon belül különösen a népzenére és a néptáncra – többek között Bartók Béla, Kodály Zoltán, Martin György és Tímár Sándor után – </a:t>
            </a:r>
            <a:r>
              <a:rPr lang="hu-HU" sz="8000" b="1" dirty="0"/>
              <a:t>másodlagos anyanyelvként tekinthetünk</a:t>
            </a:r>
            <a:r>
              <a:rPr lang="hu-HU" sz="8000" dirty="0"/>
              <a:t>, mely fontos szerepet játszik a Kárpát-medencei és a diaszpóra magyarság nemzeti összetartozásában. A néptánc, az antropológiai értelemben vett mozgás a fizikai, szellemi, erkölcsi nevelés, a személyiség egészséges és eredményes fejlődésének, és kibontakozásának kiváló és hatékony eszköze. Az 1970-es években kibontakozott </a:t>
            </a:r>
            <a:r>
              <a:rPr lang="hu-HU" sz="8000" dirty="0" err="1"/>
              <a:t>táncházmozgalom</a:t>
            </a:r>
            <a:r>
              <a:rPr lang="hu-HU" sz="8000" dirty="0"/>
              <a:t>, a magyar táncházak a Kárpát-medencében a szellemi kulturális örökség megőrzését célzó – </a:t>
            </a:r>
            <a:r>
              <a:rPr lang="hu-HU" sz="8000" dirty="0" smtClean="0"/>
              <a:t>az </a:t>
            </a:r>
            <a:r>
              <a:rPr lang="hu-HU" sz="8000" dirty="0"/>
              <a:t>UNESCO által is elismert – legjobb gyakorlat, komplex (népzene, néptánc, népköltészet, szokások, stb.), szórakozási-,közösségi-, művelődési alkalmat kínál a magyar társadalom, benne a magyar ifjúság identitásának és mindennapi patriotizmusának megerősítésére. A hagyományátadás eljárásai a modern pedagógia eredményeivel ötvözve kiválóan alkalmasak a hagyományos kultúra alapos gyakorlati megismertetésére, tudatosítására, sokszínűségének fenntartására, az élő helyi kultúra egyéb – regionális, nemzeti illetve nemzetközi szintű – kulturális közegekbe emelésére, és ezáltal folyamatos megújítására.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9541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54875"/>
            <a:ext cx="9180512" cy="6912875"/>
          </a:xfrm>
          <a:prstGeom prst="rect">
            <a:avLst/>
          </a:prstGeom>
        </p:spPr>
      </p:pic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96752"/>
            <a:ext cx="4291955" cy="4392488"/>
          </a:xfrm>
        </p:spPr>
      </p:pic>
      <p:sp>
        <p:nvSpPr>
          <p:cNvPr id="6" name="Szövegdoboz 5"/>
          <p:cNvSpPr txBox="1"/>
          <p:nvPr/>
        </p:nvSpPr>
        <p:spPr>
          <a:xfrm>
            <a:off x="0" y="6525344"/>
            <a:ext cx="9361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Forrás: </a:t>
            </a:r>
            <a:r>
              <a:rPr lang="hu-HU" sz="1200" dirty="0" smtClean="0">
                <a:hlinkClick r:id="rId4"/>
              </a:rPr>
              <a:t>http://cms.sulinet.hu/get/d/dfa5bde3-827b-48bd-907d-c0741d2925da/1/7/b/Normal/tancdialektusok.jpg</a:t>
            </a:r>
            <a:r>
              <a:rPr lang="hu-HU" sz="1200" dirty="0" smtClean="0"/>
              <a:t> </a:t>
            </a:r>
            <a:endParaRPr lang="hu-HU" sz="1200" dirty="0"/>
          </a:p>
        </p:txBody>
      </p:sp>
      <p:pic>
        <p:nvPicPr>
          <p:cNvPr id="8" name="Kép 7" descr="D:\NSKI\Magyarság 2015\Térkép\Képek\Karpat_medence_magyarsag_3D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96752"/>
            <a:ext cx="4789040" cy="35669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doboz 2"/>
          <p:cNvSpPr txBox="1"/>
          <p:nvPr/>
        </p:nvSpPr>
        <p:spPr>
          <a:xfrm>
            <a:off x="179512" y="4941168"/>
            <a:ext cx="450100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u="sng" dirty="0" smtClean="0"/>
              <a:t>Nyelvjárási régió: </a:t>
            </a:r>
            <a:r>
              <a:rPr lang="hu-HU" sz="1400" dirty="0"/>
              <a:t>a nyugat-dunántúli, a közép-dunántúli–kisalföldi, a dél-dunántúli, a dél-alföldi, a palóc, a Tisza–Körös-vidéki, az északkeleti, a mezőségi, a székely és a moldvai</a:t>
            </a:r>
            <a:endParaRPr lang="hu-HU" sz="1400" dirty="0" smtClean="0"/>
          </a:p>
          <a:p>
            <a:r>
              <a:rPr lang="hu-HU" sz="1400" u="sng" dirty="0" smtClean="0"/>
              <a:t>Népzene tájegységei: </a:t>
            </a:r>
            <a:r>
              <a:rPr lang="hu-HU" sz="1400" dirty="0"/>
              <a:t>Dunántúl, az északi sáv, Alföld, Erdély, valamint Gyimes és Moldva</a:t>
            </a:r>
            <a:endParaRPr lang="hu-HU" sz="1400" u="sng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5271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hu-HU" dirty="0" smtClean="0"/>
          </a:p>
          <a:p>
            <a:pPr algn="just"/>
            <a:r>
              <a:rPr lang="hu-HU" sz="3000" dirty="0" smtClean="0"/>
              <a:t>A jelenleg 13 milliós Kárpát-medencei magyarság legértékesebb erőforrása, megelőzve minden természeti és gazdasági erőforrást, a humánvagyon: a magyar anyanyelvet beszélő, a magyar kultúrkörhöz tartozó emberek.</a:t>
            </a:r>
          </a:p>
          <a:p>
            <a:pPr algn="just"/>
            <a:endParaRPr lang="hu-HU" sz="3000" dirty="0" smtClean="0"/>
          </a:p>
          <a:p>
            <a:pPr algn="just"/>
            <a:r>
              <a:rPr lang="hu-HU" sz="3000" dirty="0" smtClean="0"/>
              <a:t>A nemzetegyesítésének – azon túlmenően, hogy segíti megőrizni és erősíteni a nemzeti identitástudatot – elsősorban a szülőföldön való boldogulást kell a magyar emberek számára megteremteni.</a:t>
            </a:r>
          </a:p>
        </p:txBody>
      </p:sp>
      <p:sp>
        <p:nvSpPr>
          <p:cNvPr id="5" name="Téglalap 4"/>
          <p:cNvSpPr/>
          <p:nvPr/>
        </p:nvSpPr>
        <p:spPr>
          <a:xfrm>
            <a:off x="611560" y="1052736"/>
            <a:ext cx="4520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smtClean="0">
                <a:solidFill>
                  <a:srgbClr val="002060"/>
                </a:solidFill>
              </a:rPr>
              <a:t>„A Nemzetstratégiai Kutatóintézet küldetése”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8544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1800" b="1" u="sng" dirty="0" smtClean="0"/>
              <a:t>Előzmény:</a:t>
            </a:r>
          </a:p>
          <a:p>
            <a:pPr marL="0" indent="0" algn="just">
              <a:buNone/>
            </a:pPr>
            <a:r>
              <a:rPr lang="hu-HU" sz="1800" dirty="0" smtClean="0"/>
              <a:t>346/2012</a:t>
            </a:r>
            <a:r>
              <a:rPr lang="hu-HU" sz="1800" dirty="0"/>
              <a:t>. (XII. 11.) Korm. Rendelet a Nemzetstratégiai Kutatóintézet </a:t>
            </a:r>
            <a:r>
              <a:rPr lang="hu-HU" sz="1800" dirty="0" smtClean="0"/>
              <a:t>létrehozásáról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b="1" u="sng" dirty="0" smtClean="0"/>
              <a:t>Alapító okirat: </a:t>
            </a:r>
          </a:p>
          <a:p>
            <a:pPr marL="0" indent="0" algn="just">
              <a:buNone/>
            </a:pPr>
            <a:r>
              <a:rPr lang="hu-HU" sz="1800" dirty="0" smtClean="0"/>
              <a:t>A magyarság kiemelkedő szellemi, kulturális és tudományos eredményeinek, hagyományainak, valamint társadalmi és gazdasági helyzetének elemzése, kutatása azok koordinációja.</a:t>
            </a:r>
          </a:p>
          <a:p>
            <a:pPr marL="0" indent="0" algn="just">
              <a:buNone/>
            </a:pPr>
            <a:r>
              <a:rPr lang="hu-HU" sz="1800" dirty="0" smtClean="0"/>
              <a:t>A társadalmi és gazdasági tér fejlesztése és a határokon átnyúló nemzeti összetartozás erősítése érdekében a magyarság nemzeti erőforrásainak kutatása, elemzése azok koordinációja</a:t>
            </a:r>
          </a:p>
          <a:p>
            <a:pPr marL="0" indent="0" algn="just">
              <a:buNone/>
            </a:pPr>
            <a:r>
              <a:rPr lang="hu-HU" sz="1800" dirty="0" smtClean="0"/>
              <a:t>A Kutatóintézet feladatai keretében: </a:t>
            </a:r>
          </a:p>
          <a:p>
            <a:pPr marL="0" indent="0" algn="just">
              <a:buNone/>
            </a:pPr>
            <a:r>
              <a:rPr lang="hu-HU" sz="1800" dirty="0" smtClean="0"/>
              <a:t>A történelmi nemzet fennmaradása és gyarapodása érdekében a magyarság kiemelkedő szellemi, kulturális és tudományos hagyományainak, eredményeinek figyelembe vételével kutatási, felmérési és elemzési feladatokat végez.</a:t>
            </a:r>
            <a:endParaRPr lang="hu-HU" sz="1800" dirty="0"/>
          </a:p>
          <a:p>
            <a:pPr algn="just"/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36496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5"/>
            <a:ext cx="9180512" cy="6912875"/>
          </a:xfrm>
          <a:prstGeom prst="rect">
            <a:avLst/>
          </a:prstGeom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4" y="332656"/>
            <a:ext cx="9091776" cy="5379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179512" y="5877272"/>
            <a:ext cx="79928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b="1" dirty="0" err="1" smtClean="0">
                <a:solidFill>
                  <a:srgbClr val="002060"/>
                </a:solidFill>
              </a:rPr>
              <a:t>www.nski.hu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5700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915</Words>
  <Application>Microsoft Office PowerPoint</Application>
  <PresentationFormat>Diavetítés a képernyőre (4:3 oldalarány)</PresentationFormat>
  <Paragraphs>137</Paragraphs>
  <Slides>17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18" baseType="lpstr">
      <vt:lpstr>Office-téma</vt:lpstr>
      <vt:lpstr>„Érték, vagy eszköz…?” –  nemzetstratégiai szempontból  Projektindító konferencia: EFOP-5.2.2-17-2017-00054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>KD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Körmöczi Gábor</dc:creator>
  <cp:lastModifiedBy>Körmöczi Gábor</cp:lastModifiedBy>
  <cp:revision>65</cp:revision>
  <cp:lastPrinted>2018-02-09T07:42:10Z</cp:lastPrinted>
  <dcterms:created xsi:type="dcterms:W3CDTF">2018-02-06T08:39:07Z</dcterms:created>
  <dcterms:modified xsi:type="dcterms:W3CDTF">2018-02-09T07:52:35Z</dcterms:modified>
</cp:coreProperties>
</file>